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59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71" r:id="rId12"/>
    <p:sldId id="272" r:id="rId13"/>
    <p:sldId id="274" r:id="rId14"/>
    <p:sldId id="275" r:id="rId15"/>
    <p:sldId id="277" r:id="rId16"/>
    <p:sldId id="278" r:id="rId17"/>
    <p:sldId id="279" r:id="rId18"/>
    <p:sldId id="28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gray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59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9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E773F-1FFE-FA46-AE7D-0AB29DD9F3C7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1A70E-FAB6-3049-880C-001E6EAE9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403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463E6-7159-8A47-9933-75138B355AF8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C61A1-4A9B-714E-8F12-9EED5E9B45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564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Click to add each</a:t>
            </a:r>
            <a:r>
              <a:rPr lang="en-GB" baseline="0" dirty="0" smtClean="0"/>
              <a:t> question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C61A1-4A9B-714E-8F12-9EED5E9B452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818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308E-5B09-ED49-9535-C60F1D95D67F}" type="datetimeFigureOut">
              <a:rPr lang="en-US" smtClean="0"/>
              <a:t>4/5/2019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93690-EFEE-DF4E-B9D4-71DD5FBFA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iana.Murdoch@ed.ac.u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48455"/>
            <a:ext cx="7772400" cy="2851995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546D7A"/>
                </a:solidFill>
                <a:latin typeface="Copperplate Gothic Light"/>
                <a:cs typeface="Copperplate Gothic Light"/>
              </a:rPr>
              <a:t>SOMETHING NEW UNDER THE SUN? </a:t>
            </a:r>
            <a:br>
              <a:rPr lang="en-GB" sz="3200" dirty="0" smtClean="0">
                <a:solidFill>
                  <a:srgbClr val="546D7A"/>
                </a:solidFill>
                <a:latin typeface="Copperplate Gothic Light"/>
                <a:cs typeface="Copperplate Gothic Light"/>
              </a:rPr>
            </a:br>
            <a:r>
              <a:rPr lang="en-GB" sz="3200" dirty="0">
                <a:solidFill>
                  <a:srgbClr val="546D7A"/>
                </a:solidFill>
                <a:latin typeface="Copperplate Gothic Light"/>
                <a:cs typeface="Copperplate Gothic Light"/>
              </a:rPr>
              <a:t/>
            </a:r>
            <a:br>
              <a:rPr lang="en-GB" sz="3200" dirty="0">
                <a:solidFill>
                  <a:srgbClr val="546D7A"/>
                </a:solidFill>
                <a:latin typeface="Copperplate Gothic Light"/>
                <a:cs typeface="Copperplate Gothic Light"/>
              </a:rPr>
            </a:br>
            <a:r>
              <a:rPr lang="en-GB" sz="2800" dirty="0" smtClean="0">
                <a:solidFill>
                  <a:schemeClr val="bg2">
                    <a:lumMod val="50000"/>
                  </a:schemeClr>
                </a:solidFill>
                <a:latin typeface="Copperplate Gothic Light"/>
                <a:cs typeface="Copperplate Gothic Light"/>
              </a:rPr>
              <a:t>THE RESEARCH PROPOSAL </a:t>
            </a:r>
            <a:endParaRPr lang="en-GB" sz="2800" dirty="0">
              <a:solidFill>
                <a:schemeClr val="bg2">
                  <a:lumMod val="50000"/>
                </a:schemeClr>
              </a:solidFill>
              <a:latin typeface="Copperplate Gothic Light"/>
              <a:cs typeface="Copperplate Gothic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428999"/>
            <a:ext cx="7772400" cy="303953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546D7A"/>
                </a:solidFill>
              </a:rPr>
              <a:t>PESGB PRE-CONFERENCE</a:t>
            </a:r>
          </a:p>
          <a:p>
            <a:endParaRPr lang="en-GB" dirty="0" smtClean="0">
              <a:solidFill>
                <a:srgbClr val="546D7A"/>
              </a:solidFill>
            </a:endParaRPr>
          </a:p>
          <a:p>
            <a:r>
              <a:rPr lang="en-GB" sz="2600" dirty="0" smtClean="0">
                <a:solidFill>
                  <a:srgbClr val="546D7A"/>
                </a:solidFill>
              </a:rPr>
              <a:t>NEW COLLEGE, OXFORD </a:t>
            </a:r>
          </a:p>
          <a:p>
            <a:r>
              <a:rPr lang="en-GB" sz="2600" dirty="0" smtClean="0">
                <a:solidFill>
                  <a:srgbClr val="546D7A"/>
                </a:solidFill>
              </a:rPr>
              <a:t>29</a:t>
            </a:r>
            <a:r>
              <a:rPr lang="en-GB" sz="2600" baseline="30000" dirty="0" smtClean="0">
                <a:solidFill>
                  <a:srgbClr val="546D7A"/>
                </a:solidFill>
              </a:rPr>
              <a:t>th</a:t>
            </a:r>
            <a:r>
              <a:rPr lang="en-GB" sz="2600" dirty="0" smtClean="0">
                <a:solidFill>
                  <a:srgbClr val="546D7A"/>
                </a:solidFill>
              </a:rPr>
              <a:t> MARCH, 2019</a:t>
            </a:r>
          </a:p>
          <a:p>
            <a:endParaRPr lang="en-GB" dirty="0">
              <a:solidFill>
                <a:srgbClr val="546D7A"/>
              </a:solidFill>
            </a:endParaRPr>
          </a:p>
          <a:p>
            <a:r>
              <a:rPr lang="en-GB" sz="2600" dirty="0" smtClean="0">
                <a:solidFill>
                  <a:srgbClr val="546D7A"/>
                </a:solidFill>
              </a:rPr>
              <a:t>Diana Murdoch</a:t>
            </a:r>
          </a:p>
          <a:p>
            <a:r>
              <a:rPr lang="en-GB" sz="2600" dirty="0" smtClean="0">
                <a:solidFill>
                  <a:srgbClr val="546D7A"/>
                </a:solidFill>
              </a:rPr>
              <a:t>University of Edinburgh </a:t>
            </a:r>
            <a:endParaRPr lang="en-GB" sz="2600" dirty="0">
              <a:solidFill>
                <a:srgbClr val="546D7A"/>
              </a:solidFill>
            </a:endParaRPr>
          </a:p>
        </p:txBody>
      </p:sp>
      <p:pic>
        <p:nvPicPr>
          <p:cNvPr id="4" name="Picture 3" descr="Edin Univ logoimag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676" y="5209996"/>
            <a:ext cx="1207912" cy="87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1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My research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GB" sz="5500" dirty="0" smtClean="0"/>
              <a:t>2014</a:t>
            </a:r>
            <a:r>
              <a:rPr lang="en-GB" sz="3400" dirty="0" smtClean="0"/>
              <a:t> </a:t>
            </a:r>
          </a:p>
          <a:p>
            <a:pPr marL="0" indent="0">
              <a:buNone/>
            </a:pPr>
            <a:endParaRPr lang="en-GB" sz="3400" dirty="0" smtClean="0"/>
          </a:p>
          <a:p>
            <a:r>
              <a:rPr lang="en-GB" sz="5500" i="1" dirty="0"/>
              <a:t>What are the aspects of inclusive and special education, which most affect young people, their families/carers and their teachers?</a:t>
            </a:r>
            <a:endParaRPr lang="en-GB" sz="5500" dirty="0"/>
          </a:p>
          <a:p>
            <a:pPr marL="0" indent="0">
              <a:buNone/>
            </a:pPr>
            <a:endParaRPr lang="en-GB" sz="5500" i="1" dirty="0" smtClean="0"/>
          </a:p>
          <a:p>
            <a:pPr>
              <a:buFont typeface="Arial"/>
              <a:buChar char="•"/>
            </a:pPr>
            <a:r>
              <a:rPr lang="en-GB" sz="5500" i="1" dirty="0" smtClean="0"/>
              <a:t>Do </a:t>
            </a:r>
            <a:r>
              <a:rPr lang="en-GB" sz="5500" i="1" dirty="0"/>
              <a:t>young people and their families/carers feel included in the education process and if so, in what ways?  </a:t>
            </a:r>
            <a:endParaRPr lang="en-GB" sz="5500" dirty="0"/>
          </a:p>
          <a:p>
            <a:endParaRPr lang="en-GB" sz="5500" i="1" dirty="0" smtClean="0"/>
          </a:p>
          <a:p>
            <a:r>
              <a:rPr lang="en-GB" sz="5500" i="1" dirty="0" smtClean="0"/>
              <a:t>Do </a:t>
            </a:r>
            <a:r>
              <a:rPr lang="en-GB" sz="5500" i="1" dirty="0"/>
              <a:t>the policies of inclusion and exclusion have negative and positive consequences on the lives of some young people their families/carers and their teachers</a:t>
            </a:r>
            <a:r>
              <a:rPr lang="en-GB" sz="5500" dirty="0"/>
              <a:t>?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endParaRPr lang="en-GB" sz="1600" dirty="0"/>
          </a:p>
          <a:p>
            <a:r>
              <a:rPr lang="en-GB" sz="5500" dirty="0" smtClean="0"/>
              <a:t>2018</a:t>
            </a:r>
          </a:p>
          <a:p>
            <a:endParaRPr lang="en-GB" sz="5500" dirty="0"/>
          </a:p>
          <a:p>
            <a:endParaRPr lang="en-GB" sz="5500" dirty="0" smtClean="0"/>
          </a:p>
          <a:p>
            <a:endParaRPr lang="en-GB" sz="5500" dirty="0"/>
          </a:p>
          <a:p>
            <a:r>
              <a:rPr lang="en-GB" sz="5500" i="1" dirty="0"/>
              <a:t>How do young people with additional needs, their families and their teachers, experience inclusive education in a Scottish secondary  </a:t>
            </a:r>
            <a:r>
              <a:rPr lang="en-GB" sz="5500" i="1" dirty="0" smtClean="0"/>
              <a:t>school ?</a:t>
            </a:r>
            <a:endParaRPr lang="en-GB" sz="5500" dirty="0"/>
          </a:p>
          <a:p>
            <a:pPr marL="0" indent="0">
              <a:buNone/>
            </a:pPr>
            <a:endParaRPr lang="en-GB" sz="5500" dirty="0"/>
          </a:p>
        </p:txBody>
      </p:sp>
    </p:spTree>
    <p:extLst>
      <p:ext uri="{BB962C8B-B14F-4D97-AF65-F5344CB8AC3E}">
        <p14:creationId xmlns:p14="http://schemas.microsoft.com/office/powerpoint/2010/main" val="25456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3. Why do I want to research this topic?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425713" y="1814114"/>
            <a:ext cx="6324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Motivation and aims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43467" y="2573868"/>
            <a:ext cx="308930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v"/>
            </a:pPr>
            <a:r>
              <a:rPr lang="en-GB" dirty="0" smtClean="0"/>
              <a:t>Personal motivation</a:t>
            </a:r>
          </a:p>
          <a:p>
            <a:pPr marL="285750" indent="-285750">
              <a:buFont typeface="Wingdings" charset="2"/>
              <a:buChar char="v"/>
            </a:pPr>
            <a:endParaRPr lang="en-GB" dirty="0" smtClean="0"/>
          </a:p>
          <a:p>
            <a:pPr marL="285750" indent="-285750">
              <a:buFont typeface="Wingdings" charset="2"/>
              <a:buChar char="v"/>
            </a:pPr>
            <a:endParaRPr lang="en-GB" dirty="0"/>
          </a:p>
          <a:p>
            <a:endParaRPr lang="en-GB" dirty="0"/>
          </a:p>
          <a:p>
            <a:pPr marL="285750" indent="-285750">
              <a:buFont typeface="Wingdings" charset="2"/>
              <a:buChar char="v"/>
            </a:pPr>
            <a:r>
              <a:rPr lang="en-GB" dirty="0" smtClean="0"/>
              <a:t>Professional motivation</a:t>
            </a:r>
          </a:p>
          <a:p>
            <a:pPr marL="285750" indent="-285750">
              <a:buFont typeface="Wingdings" charset="2"/>
              <a:buChar char="v"/>
            </a:pPr>
            <a:endParaRPr lang="en-GB" dirty="0"/>
          </a:p>
          <a:p>
            <a:pPr marL="285750" indent="-285750">
              <a:buFont typeface="Wingdings" charset="2"/>
              <a:buChar char="v"/>
            </a:pPr>
            <a:endParaRPr lang="en-GB" dirty="0" smtClean="0"/>
          </a:p>
          <a:p>
            <a:endParaRPr lang="en-GB" dirty="0"/>
          </a:p>
          <a:p>
            <a:pPr marL="285750" indent="-285750">
              <a:buFont typeface="Wingdings" charset="2"/>
              <a:buChar char="v"/>
            </a:pPr>
            <a:r>
              <a:rPr lang="en-GB" dirty="0" smtClean="0"/>
              <a:t>Academic motivation </a:t>
            </a:r>
          </a:p>
          <a:p>
            <a:pPr marL="285750" indent="-285750">
              <a:buFont typeface="Wingdings" charset="2"/>
              <a:buChar char="v"/>
            </a:pPr>
            <a:endParaRPr lang="en-GB" dirty="0"/>
          </a:p>
          <a:p>
            <a:pPr marL="285750" indent="-285750">
              <a:buFont typeface="Wingdings" charset="2"/>
              <a:buChar char="v"/>
            </a:pPr>
            <a:endParaRPr lang="en-GB" dirty="0" smtClean="0"/>
          </a:p>
          <a:p>
            <a:pPr marL="285750" indent="-285750">
              <a:buFont typeface="Wingdings" charset="2"/>
              <a:buChar char="v"/>
            </a:pPr>
            <a:endParaRPr lang="en-GB" dirty="0"/>
          </a:p>
          <a:p>
            <a:pPr marL="285750" indent="-285750">
              <a:buFont typeface="Wingdings" charset="2"/>
              <a:buChar char="v"/>
            </a:pPr>
            <a:r>
              <a:rPr lang="en-GB" dirty="0" smtClean="0"/>
              <a:t>Funding motivation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105305" y="2573868"/>
            <a:ext cx="4581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Interesting and challenging topic</a:t>
            </a:r>
          </a:p>
          <a:p>
            <a:r>
              <a:rPr lang="en-GB" dirty="0" smtClean="0"/>
              <a:t>Desire to make a difference</a:t>
            </a:r>
          </a:p>
          <a:p>
            <a:r>
              <a:rPr lang="en-GB" dirty="0" smtClean="0"/>
              <a:t>Important to bring something to light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105305" y="3725333"/>
            <a:ext cx="3645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Important to further my career</a:t>
            </a:r>
          </a:p>
          <a:p>
            <a:r>
              <a:rPr lang="en-GB" dirty="0" smtClean="0"/>
              <a:t>For a career change</a:t>
            </a:r>
          </a:p>
          <a:p>
            <a:r>
              <a:rPr lang="en-GB" dirty="0" smtClean="0"/>
              <a:t>To enhance my  knowledge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105305" y="4648663"/>
            <a:ext cx="4581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Desire or invitation to work as part of a specific research team.</a:t>
            </a:r>
          </a:p>
          <a:p>
            <a:r>
              <a:rPr lang="en-GB" dirty="0" smtClean="0"/>
              <a:t>Work with a potential supervisor.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105305" y="5655733"/>
            <a:ext cx="4733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Response </a:t>
            </a:r>
            <a:r>
              <a:rPr lang="en-GB" dirty="0"/>
              <a:t>to a funding opportunity from </a:t>
            </a:r>
            <a:r>
              <a:rPr lang="en-GB" dirty="0" smtClean="0"/>
              <a:t>  employer </a:t>
            </a:r>
            <a:r>
              <a:rPr lang="en-GB" dirty="0"/>
              <a:t>or business.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99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6029"/>
          </a:xfrm>
        </p:spPr>
        <p:txBody>
          <a:bodyPr>
            <a:normAutofit/>
          </a:bodyPr>
          <a:lstStyle/>
          <a:p>
            <a:r>
              <a:rPr lang="en-GB" sz="3200" dirty="0" smtClean="0"/>
              <a:t>4. How could I do the research? 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/>
          <a:p>
            <a:r>
              <a:rPr lang="en-GB" dirty="0" smtClean="0"/>
              <a:t>Practical considerations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Courier New"/>
              <a:buChar char="o"/>
            </a:pPr>
            <a:r>
              <a:rPr lang="en-GB" dirty="0" smtClean="0"/>
              <a:t>Personal life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Professional life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Family circumstances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Proximity to a university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Location and manner of research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Finance: Sources of funding</a:t>
            </a:r>
          </a:p>
          <a:p>
            <a:pPr>
              <a:buFont typeface="Courier New"/>
              <a:buChar char="o"/>
            </a:pPr>
            <a:r>
              <a:rPr lang="en-GB" dirty="0"/>
              <a:t>L</a:t>
            </a:r>
            <a:r>
              <a:rPr lang="en-GB" dirty="0" smtClean="0"/>
              <a:t>oss of income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Increased costs/expenses of research, travel, books, conferences(!) 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Pension implications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Academic 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276725"/>
          </a:xfrm>
        </p:spPr>
        <p:txBody>
          <a:bodyPr>
            <a:normAutofit/>
          </a:bodyPr>
          <a:lstStyle/>
          <a:p>
            <a:pPr>
              <a:buFont typeface="Courier New"/>
              <a:buChar char="o"/>
            </a:pPr>
            <a:r>
              <a:rPr lang="en-GB" dirty="0" smtClean="0"/>
              <a:t>Methodology: </a:t>
            </a:r>
          </a:p>
          <a:p>
            <a:pPr lvl="1">
              <a:buFont typeface="Courier New"/>
              <a:buChar char="o"/>
            </a:pPr>
            <a:r>
              <a:rPr lang="en-GB" dirty="0" smtClean="0"/>
              <a:t>What is the philosophical basis to the research?</a:t>
            </a:r>
          </a:p>
          <a:p>
            <a:pPr>
              <a:buFont typeface="Courier New"/>
              <a:buChar char="o"/>
            </a:pPr>
            <a:r>
              <a:rPr lang="en-GB" dirty="0" smtClean="0"/>
              <a:t>Methods: </a:t>
            </a:r>
          </a:p>
          <a:p>
            <a:pPr lvl="1">
              <a:buFont typeface="Courier New"/>
              <a:buChar char="o"/>
            </a:pPr>
            <a:r>
              <a:rPr lang="en-GB" dirty="0" smtClean="0"/>
              <a:t>How will your chosen methods allow you to fulfil your research aims and answer your research questions? </a:t>
            </a:r>
          </a:p>
          <a:p>
            <a:pPr lvl="1">
              <a:buFont typeface="Courier New"/>
              <a:buChar char="o"/>
            </a:pPr>
            <a:r>
              <a:rPr lang="en-GB" sz="2200" dirty="0" smtClean="0"/>
              <a:t>Feasibility: </a:t>
            </a:r>
            <a:r>
              <a:rPr lang="en-GB" dirty="0" smtClean="0"/>
              <a:t>Indicate in your proposal a detailed timeline for your whole project.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896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57200"/>
            <a:ext cx="4038600" cy="5668963"/>
          </a:xfrm>
        </p:spPr>
        <p:txBody>
          <a:bodyPr>
            <a:normAutofit/>
          </a:bodyPr>
          <a:lstStyle/>
          <a:p>
            <a:r>
              <a:rPr lang="en-GB" dirty="0" smtClean="0"/>
              <a:t>Methodology</a:t>
            </a:r>
          </a:p>
          <a:p>
            <a:endParaRPr lang="en-GB" dirty="0"/>
          </a:p>
          <a:p>
            <a:r>
              <a:rPr lang="en-GB" dirty="0" smtClean="0"/>
              <a:t> </a:t>
            </a:r>
            <a:r>
              <a:rPr lang="en-GB" sz="1800" dirty="0" smtClean="0"/>
              <a:t>Include an overview of methodologies, to indicate that you have come to a clear and reasoned decision about your choice.</a:t>
            </a:r>
          </a:p>
          <a:p>
            <a:endParaRPr lang="en-GB" sz="1800" dirty="0"/>
          </a:p>
          <a:p>
            <a:r>
              <a:rPr lang="en-GB" sz="1800" dirty="0" smtClean="0"/>
              <a:t>Read extensively to gain a sound conceptual understanding of research in your area.  </a:t>
            </a:r>
          </a:p>
          <a:p>
            <a:endParaRPr lang="en-GB" sz="1800" dirty="0"/>
          </a:p>
          <a:p>
            <a:r>
              <a:rPr lang="en-GB" sz="1800" dirty="0" smtClean="0"/>
              <a:t>Address issues of truth, validity, bias and ethical considerations. </a:t>
            </a:r>
            <a:endParaRPr lang="en-GB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57200"/>
            <a:ext cx="4038600" cy="5668963"/>
          </a:xfrm>
        </p:spPr>
        <p:txBody>
          <a:bodyPr>
            <a:normAutofit/>
          </a:bodyPr>
          <a:lstStyle/>
          <a:p>
            <a:r>
              <a:rPr lang="en-GB" dirty="0" smtClean="0"/>
              <a:t>Methods</a:t>
            </a:r>
          </a:p>
          <a:p>
            <a:r>
              <a:rPr lang="en-GB" sz="1800" dirty="0" smtClean="0"/>
              <a:t>Must fit with your chosen methodology.</a:t>
            </a:r>
          </a:p>
          <a:p>
            <a:r>
              <a:rPr lang="en-GB" sz="1800" dirty="0" smtClean="0"/>
              <a:t>Consider the practical implications of different methods. </a:t>
            </a:r>
          </a:p>
          <a:p>
            <a:r>
              <a:rPr lang="en-GB" sz="1800" dirty="0" smtClean="0"/>
              <a:t>Read accounts of research using similar approaches.</a:t>
            </a:r>
          </a:p>
          <a:p>
            <a:r>
              <a:rPr lang="en-GB" sz="1800" dirty="0" smtClean="0"/>
              <a:t>Note the limitations and difficulties encountered by others. </a:t>
            </a:r>
          </a:p>
          <a:p>
            <a:r>
              <a:rPr lang="en-GB" sz="1800" dirty="0" smtClean="0"/>
              <a:t>Limitations with human subjects include access, vulnerability, gatekeepers, time etc.</a:t>
            </a:r>
          </a:p>
          <a:p>
            <a:r>
              <a:rPr lang="en-GB" sz="1800" dirty="0" smtClean="0"/>
              <a:t>Suitability of your method for addressing your research question and aims. </a:t>
            </a:r>
            <a:endParaRPr lang="en-GB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604933"/>
            <a:ext cx="839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 Include in your proposal a detailed timeline for the whole research project. </a:t>
            </a:r>
            <a:endParaRPr lang="en-GB" sz="2000" dirty="0">
              <a:solidFill>
                <a:srgbClr val="0000FF"/>
              </a:solidFill>
              <a:latin typeface="Bradley Hand Bold"/>
              <a:cs typeface="Bradley Hand Bold"/>
            </a:endParaRPr>
          </a:p>
        </p:txBody>
      </p:sp>
    </p:spTree>
    <p:extLst>
      <p:ext uri="{BB962C8B-B14F-4D97-AF65-F5344CB8AC3E}">
        <p14:creationId xmlns:p14="http://schemas.microsoft.com/office/powerpoint/2010/main" val="338513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373" y="558800"/>
            <a:ext cx="8719347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Everything takes longer than you think! </a:t>
            </a:r>
          </a:p>
          <a:p>
            <a:pPr algn="ctr"/>
            <a:endParaRPr lang="en-GB" dirty="0" smtClean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endParaRPr lang="en-GB" dirty="0" smtClean="0"/>
          </a:p>
          <a:p>
            <a:pPr algn="ctr"/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T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alk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to others, 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and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b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e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realistic about what you can achieve alongside all your other commitments. </a:t>
            </a:r>
            <a:endParaRPr lang="en-GB" sz="2000" dirty="0" smtClean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endParaRPr lang="en-GB" sz="2000" dirty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endParaRPr lang="en-GB" sz="2000" dirty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Think about the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time it will take to do 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research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with people, who, with the best will in the 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world may be 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busy, disinterested, forgetful or just plain difficult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!</a:t>
            </a:r>
          </a:p>
          <a:p>
            <a:pPr algn="ctr"/>
            <a:endParaRPr lang="en-GB" sz="2000" dirty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endParaRPr lang="en-GB" sz="2000" dirty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Conceptual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or desk-based research sounds more straightforward from this point of view, 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but others say </a:t>
            </a:r>
            <a:r>
              <a:rPr lang="en-GB" sz="2000" dirty="0">
                <a:solidFill>
                  <a:srgbClr val="0000FF"/>
                </a:solidFill>
                <a:latin typeface="Bradley Hand Bold"/>
                <a:cs typeface="Bradley Hand Bold"/>
              </a:rPr>
              <a:t>that the sheer volume of available information can be </a:t>
            </a:r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overwhelming and they long for a bit of the real world, from time to time.  </a:t>
            </a:r>
          </a:p>
          <a:p>
            <a:pPr algn="ctr"/>
            <a:endParaRPr lang="en-GB" sz="2000" dirty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endParaRPr lang="en-GB" sz="2000" dirty="0" smtClean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r>
              <a:rPr lang="en-GB" sz="20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 </a:t>
            </a:r>
            <a:r>
              <a:rPr lang="en-GB" sz="2000" b="1" dirty="0">
                <a:solidFill>
                  <a:srgbClr val="0000FF"/>
                </a:solidFill>
                <a:latin typeface="Bradley Hand Bold"/>
                <a:cs typeface="Bradley Hand Bold"/>
              </a:rPr>
              <a:t>Let’s face it: nothing’s easy!</a:t>
            </a:r>
            <a:endParaRPr lang="en-GB" sz="2000" dirty="0">
              <a:solidFill>
                <a:srgbClr val="0000FF"/>
              </a:solidFill>
              <a:latin typeface="Bradley Hand Bold"/>
              <a:cs typeface="Bradley Hand Bold"/>
            </a:endParaRPr>
          </a:p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781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ge result for phd student carto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33" y="711200"/>
            <a:ext cx="4702113" cy="54125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822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9896"/>
          </a:xfrm>
        </p:spPr>
        <p:txBody>
          <a:bodyPr>
            <a:normAutofit/>
          </a:bodyPr>
          <a:lstStyle/>
          <a:p>
            <a:r>
              <a:rPr lang="en-GB" sz="3200" dirty="0" smtClean="0"/>
              <a:t>5 and 6 : The ‘so-what’ questions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57199" y="1134535"/>
            <a:ext cx="7890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What difference will my research make? </a:t>
            </a:r>
          </a:p>
          <a:p>
            <a:pPr algn="ctr"/>
            <a:r>
              <a:rPr lang="en-GB" sz="2000" dirty="0" smtClean="0"/>
              <a:t> Who will care if this research is done? 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94267" y="1965533"/>
            <a:ext cx="78062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Difficult to know this.</a:t>
            </a:r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Think again about your motivation and aims. </a:t>
            </a:r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You thought it was worthwhile, and you were clear about your reasons.</a:t>
            </a:r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Will you present something in a new or different way?</a:t>
            </a:r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Will you do research with a group of people not often heard in research? </a:t>
            </a:r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Might you throw light on an area of knowledge which was confused or overlooked? </a:t>
            </a:r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Will you synthesise other research findings? </a:t>
            </a:r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Who might benefit from your findings? </a:t>
            </a:r>
          </a:p>
          <a:p>
            <a:pPr marL="285750" indent="-285750">
              <a:buFont typeface="Wingdings" charset="2"/>
              <a:buChar char="²"/>
            </a:pPr>
            <a:endParaRPr lang="en-GB" dirty="0"/>
          </a:p>
          <a:p>
            <a:pPr marL="285750" indent="-285750">
              <a:buFont typeface="Wingdings" charset="2"/>
              <a:buChar char="²"/>
            </a:pPr>
            <a:r>
              <a:rPr lang="en-GB" dirty="0" smtClean="0"/>
              <a:t>In other words, will it have an impact?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5418667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Never lose sight of the so-what question.  </a:t>
            </a:r>
          </a:p>
          <a:p>
            <a:pPr algn="ctr"/>
            <a:r>
              <a:rPr lang="en-GB" sz="2400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It will keep you grounded</a:t>
            </a:r>
            <a:r>
              <a:rPr lang="en-GB" dirty="0" smtClean="0">
                <a:solidFill>
                  <a:srgbClr val="0000FF"/>
                </a:solidFill>
                <a:latin typeface="Bradley Hand Bold"/>
                <a:cs typeface="Bradley Hand Bold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7591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2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0266" y="677333"/>
            <a:ext cx="575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FF00"/>
                </a:solidFill>
              </a:rPr>
              <a:t>Above all, enjoy the fantastic opportunity you have! </a:t>
            </a:r>
            <a:endParaRPr lang="en-GB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53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1032933"/>
            <a:ext cx="748453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Diana Murdoch</a:t>
            </a:r>
          </a:p>
          <a:p>
            <a:r>
              <a:rPr lang="en-GB" dirty="0" smtClean="0"/>
              <a:t>Moray House School of Education,</a:t>
            </a:r>
          </a:p>
          <a:p>
            <a:r>
              <a:rPr lang="en-GB" dirty="0" smtClean="0"/>
              <a:t>University of Edinburgh</a:t>
            </a:r>
          </a:p>
          <a:p>
            <a:r>
              <a:rPr lang="en-GB" dirty="0" err="1" smtClean="0"/>
              <a:t>Holyrood</a:t>
            </a:r>
            <a:r>
              <a:rPr lang="en-GB" dirty="0" smtClean="0"/>
              <a:t> Road,</a:t>
            </a:r>
          </a:p>
          <a:p>
            <a:r>
              <a:rPr lang="en-GB" dirty="0" smtClean="0"/>
              <a:t>Edinburgh </a:t>
            </a:r>
          </a:p>
          <a:p>
            <a:r>
              <a:rPr lang="en-GB" dirty="0" smtClean="0"/>
              <a:t>EH8 9JX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>
                <a:hlinkClick r:id="rId2"/>
              </a:rPr>
              <a:t>Diana.Murdoch@ed.ac.uk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Research interests: Inclusive and special education, inclusive pedagogy, dialogic teaching, phenomenology, Levinas, Merleau-Ponty, listening and silence in education. </a:t>
            </a:r>
            <a:endParaRPr lang="en-GB" dirty="0"/>
          </a:p>
        </p:txBody>
      </p:sp>
      <p:pic>
        <p:nvPicPr>
          <p:cNvPr id="3" name="Picture 2" descr="Edin Univ logoimag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1" y="1236133"/>
            <a:ext cx="1591732" cy="13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3652" y="816496"/>
            <a:ext cx="709751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Marker Felt"/>
                <a:cs typeface="Marker Felt"/>
              </a:rPr>
              <a:t>My former life</a:t>
            </a:r>
            <a:r>
              <a:rPr lang="is-IS" sz="2400" dirty="0" smtClean="0">
                <a:latin typeface="Marker Felt"/>
                <a:cs typeface="Marker Felt"/>
              </a:rPr>
              <a:t>…. </a:t>
            </a:r>
          </a:p>
          <a:p>
            <a:endParaRPr lang="is-IS" sz="2400" dirty="0">
              <a:latin typeface="Marker Felt"/>
              <a:cs typeface="Marker Felt"/>
            </a:endParaRPr>
          </a:p>
          <a:p>
            <a:r>
              <a:rPr lang="en-US" sz="2400" dirty="0" smtClean="0">
                <a:latin typeface="Marker Felt"/>
                <a:cs typeface="Marker Felt"/>
              </a:rPr>
              <a:t>                    W</a:t>
            </a:r>
            <a:r>
              <a:rPr lang="is-IS" sz="2400" dirty="0" smtClean="0">
                <a:latin typeface="Marker Felt"/>
                <a:cs typeface="Marker Felt"/>
              </a:rPr>
              <a:t>ould you exchange this ...... </a:t>
            </a:r>
            <a:endParaRPr lang="en-GB" sz="2400" dirty="0">
              <a:latin typeface="Marker Felt"/>
              <a:cs typeface="Marker Felt"/>
            </a:endParaRPr>
          </a:p>
        </p:txBody>
      </p:sp>
      <p:pic>
        <p:nvPicPr>
          <p:cNvPr id="6" name="Picture 5" descr="mage result for dont you roll your eyes at me cartoo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t="12181" b="9349"/>
          <a:stretch/>
        </p:blipFill>
        <p:spPr bwMode="auto">
          <a:xfrm>
            <a:off x="1723358" y="2395823"/>
            <a:ext cx="5374155" cy="37732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18786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 automatic alt text available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037" y="1474229"/>
            <a:ext cx="4058961" cy="4377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48300" y="703094"/>
            <a:ext cx="2811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smtClean="0">
                <a:latin typeface="Marker Felt"/>
                <a:cs typeface="Marker Felt"/>
              </a:rPr>
              <a:t>… for this.....</a:t>
            </a:r>
            <a:endParaRPr lang="en-GB" sz="2400" dirty="0">
              <a:latin typeface="Marker Felt"/>
              <a:cs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23415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cs typeface="Marker Felt"/>
              </a:rPr>
              <a:t>Six questions to ask yourself, when planning a research proposal </a:t>
            </a:r>
            <a:endParaRPr lang="en-GB" dirty="0">
              <a:cs typeface="Marker Fe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0976" y="1417638"/>
            <a:ext cx="741497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GB" sz="2400" dirty="0" smtClean="0">
                <a:latin typeface="Bradley Hand Bold"/>
                <a:cs typeface="Bradley Hand Bold"/>
              </a:rPr>
              <a:t>What do I want to research?</a:t>
            </a:r>
          </a:p>
          <a:p>
            <a:pPr marL="285750" indent="-285750">
              <a:buFont typeface="Wingdings" charset="2"/>
              <a:buChar char="Ø"/>
            </a:pPr>
            <a:endParaRPr lang="en-GB" sz="2400" dirty="0">
              <a:latin typeface="Bradley Hand Bold"/>
              <a:cs typeface="Bradley Hand Bold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GB" sz="2400" dirty="0" smtClean="0">
                <a:latin typeface="Bradley Hand Bold"/>
                <a:cs typeface="Bradley Hand Bold"/>
              </a:rPr>
              <a:t>Where does my idea fit with current thinking, research, policy or practice?</a:t>
            </a:r>
          </a:p>
          <a:p>
            <a:pPr marL="285750" indent="-285750">
              <a:buFont typeface="Wingdings" charset="2"/>
              <a:buChar char="Ø"/>
            </a:pPr>
            <a:endParaRPr lang="en-GB" sz="2400" dirty="0">
              <a:latin typeface="Bradley Hand Bold"/>
              <a:cs typeface="Bradley Hand Bold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GB" sz="2400" dirty="0" smtClean="0">
                <a:latin typeface="Bradley Hand Bold"/>
                <a:cs typeface="Bradley Hand Bold"/>
              </a:rPr>
              <a:t>Why do I want to research this?</a:t>
            </a:r>
          </a:p>
          <a:p>
            <a:pPr marL="285750" indent="-285750">
              <a:buFont typeface="Wingdings" charset="2"/>
              <a:buChar char="Ø"/>
            </a:pPr>
            <a:endParaRPr lang="en-GB" sz="2400" dirty="0">
              <a:latin typeface="Bradley Hand Bold"/>
              <a:cs typeface="Bradley Hand Bold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GB" sz="2400" dirty="0" smtClean="0">
                <a:latin typeface="Bradley Hand Bold"/>
                <a:cs typeface="Bradley Hand Bold"/>
              </a:rPr>
              <a:t>How could I do the research?</a:t>
            </a:r>
          </a:p>
          <a:p>
            <a:pPr marL="285750" indent="-285750">
              <a:buFont typeface="Wingdings" charset="2"/>
              <a:buChar char="Ø"/>
            </a:pPr>
            <a:endParaRPr lang="en-GB" sz="2400" dirty="0">
              <a:latin typeface="Bradley Hand Bold"/>
              <a:cs typeface="Bradley Hand Bold"/>
            </a:endParaRPr>
          </a:p>
          <a:p>
            <a:pPr marL="285750" indent="-285750">
              <a:buFont typeface="Wingdings" charset="2"/>
              <a:buChar char="Ø"/>
            </a:pPr>
            <a:endParaRPr lang="en-GB" dirty="0" smtClean="0"/>
          </a:p>
          <a:p>
            <a:pPr marL="285750" indent="-285750">
              <a:buFont typeface="Wingdings" charset="2"/>
              <a:buChar char="Ø"/>
            </a:pPr>
            <a:r>
              <a:rPr lang="en-GB" sz="2400" dirty="0" smtClean="0">
                <a:latin typeface="Bradley Hand Bold"/>
                <a:cs typeface="Bradley Hand Bold"/>
              </a:rPr>
              <a:t>What difference will this research make?</a:t>
            </a:r>
          </a:p>
          <a:p>
            <a:pPr marL="285750" indent="-285750">
              <a:buFont typeface="Wingdings" charset="2"/>
              <a:buChar char="Ø"/>
            </a:pPr>
            <a:endParaRPr lang="en-GB" sz="2400" dirty="0">
              <a:latin typeface="Bradley Hand Bold"/>
              <a:cs typeface="Bradley Hand Bold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GB" sz="2400" dirty="0" smtClean="0">
                <a:latin typeface="Bradley Hand Bold"/>
                <a:cs typeface="Bradley Hand Bold"/>
              </a:rPr>
              <a:t>Who will care if this research is done? </a:t>
            </a:r>
            <a:endParaRPr lang="en-GB" sz="2400" dirty="0">
              <a:latin typeface="Bradley Hand Bold"/>
              <a:cs typeface="Bradley Hand Bold"/>
            </a:endParaRPr>
          </a:p>
        </p:txBody>
      </p:sp>
    </p:spTree>
    <p:extLst>
      <p:ext uri="{BB962C8B-B14F-4D97-AF65-F5344CB8AC3E}">
        <p14:creationId xmlns:p14="http://schemas.microsoft.com/office/powerpoint/2010/main" val="245265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09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Question 1: What do I want to research?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91" y="2442214"/>
            <a:ext cx="3352800" cy="2425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3200" y="274638"/>
            <a:ext cx="184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385733" y="3010932"/>
            <a:ext cx="4097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Did I have a brilliant idea? 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04991" y="5147734"/>
            <a:ext cx="7878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Working from a broad idea to a more narrow and focused topic to research. 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350000" y="4080933"/>
            <a:ext cx="86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pple Casual"/>
                <a:cs typeface="Apple Casual"/>
              </a:rPr>
              <a:t>NO!</a:t>
            </a:r>
            <a:endParaRPr lang="en-GB" sz="2800" dirty="0">
              <a:latin typeface="Apple Casual"/>
              <a:cs typeface="Apple Casual"/>
            </a:endParaRPr>
          </a:p>
        </p:txBody>
      </p:sp>
    </p:spTree>
    <p:extLst>
      <p:ext uri="{BB962C8B-B14F-4D97-AF65-F5344CB8AC3E}">
        <p14:creationId xmlns:p14="http://schemas.microsoft.com/office/powerpoint/2010/main" val="91878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6994" y="773121"/>
            <a:ext cx="70443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Original  proposed topic</a:t>
            </a:r>
            <a:r>
              <a:rPr lang="en-GB" sz="2400" b="1" dirty="0"/>
              <a:t> </a:t>
            </a:r>
            <a:r>
              <a:rPr lang="en-GB" sz="2400" dirty="0" smtClean="0"/>
              <a:t>(2014)</a:t>
            </a:r>
            <a:r>
              <a:rPr lang="en-GB" sz="2400" b="1" dirty="0" smtClean="0"/>
              <a:t>:</a:t>
            </a:r>
          </a:p>
          <a:p>
            <a:r>
              <a:rPr lang="en-GB" sz="2000" dirty="0" smtClean="0"/>
              <a:t> </a:t>
            </a:r>
          </a:p>
          <a:p>
            <a:r>
              <a:rPr lang="en-GB" sz="2400" i="1" dirty="0"/>
              <a:t>A small-scale qualitative study of the experiences of inclusion and exclusion of a number of young people, their families and their teachers, in the late primary and early secondary years in Scottish schools</a:t>
            </a:r>
            <a:r>
              <a:rPr lang="en-GB" sz="2000" i="1" dirty="0"/>
              <a:t>. </a:t>
            </a:r>
            <a:endParaRPr lang="en-GB" sz="2000" dirty="0" smtClean="0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1186994" y="3602639"/>
            <a:ext cx="70443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Final thesis title</a:t>
            </a:r>
            <a:r>
              <a:rPr lang="en-GB" sz="2400" dirty="0"/>
              <a:t> (2018): </a:t>
            </a:r>
            <a:endParaRPr lang="en-GB" sz="2400" dirty="0" smtClean="0"/>
          </a:p>
          <a:p>
            <a:endParaRPr lang="en-GB" sz="2400" dirty="0" smtClean="0"/>
          </a:p>
          <a:p>
            <a:r>
              <a:rPr lang="en-GB" sz="2400" i="1" dirty="0" smtClean="0"/>
              <a:t>Lived </a:t>
            </a:r>
            <a:r>
              <a:rPr lang="en-GB" sz="2400" i="1" dirty="0"/>
              <a:t>experience and inclusive education</a:t>
            </a:r>
            <a:r>
              <a:rPr lang="en-GB" sz="2400" i="1" dirty="0" smtClean="0"/>
              <a:t>: </a:t>
            </a:r>
            <a:r>
              <a:rPr lang="en-GB" sz="2400" i="1" dirty="0"/>
              <a:t>An exploration of the phenomenon of inclusive education in the life world of young </a:t>
            </a:r>
            <a:r>
              <a:rPr lang="en-GB" sz="2400" i="1" dirty="0" smtClean="0"/>
              <a:t>people, </a:t>
            </a:r>
            <a:r>
              <a:rPr lang="en-GB" sz="2400" i="1" dirty="0"/>
              <a:t>parents and </a:t>
            </a:r>
            <a:r>
              <a:rPr lang="en-GB" sz="2400" i="1" dirty="0" smtClean="0"/>
              <a:t>teachers.</a:t>
            </a:r>
            <a:r>
              <a:rPr lang="en-GB" sz="2400" dirty="0" smtClean="0">
                <a:effectLst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1858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2. Where does my idea fit with current thinking, research, policy or practice?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73973" y="1788198"/>
            <a:ext cx="801282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GB" sz="2000" dirty="0" smtClean="0"/>
              <a:t>Read around the topic</a:t>
            </a:r>
          </a:p>
          <a:p>
            <a:pPr marL="285750" indent="-285750">
              <a:buFont typeface="Wingdings" charset="2"/>
              <a:buChar char="Ø"/>
            </a:pPr>
            <a:r>
              <a:rPr lang="en-GB" sz="2000" dirty="0" smtClean="0"/>
              <a:t>Find background and context</a:t>
            </a:r>
          </a:p>
          <a:p>
            <a:pPr marL="285750" indent="-285750">
              <a:buFont typeface="Wingdings" charset="2"/>
              <a:buChar char="Ø"/>
            </a:pPr>
            <a:r>
              <a:rPr lang="en-GB" sz="2000" dirty="0" smtClean="0"/>
              <a:t>Read other research</a:t>
            </a:r>
          </a:p>
          <a:p>
            <a:pPr marL="285750" indent="-285750">
              <a:buFont typeface="Wingdings" charset="2"/>
              <a:buChar char="Ø"/>
            </a:pPr>
            <a:r>
              <a:rPr lang="en-GB" sz="2000" dirty="0" smtClean="0"/>
              <a:t>Give current debates and all sides of the argument</a:t>
            </a:r>
          </a:p>
          <a:p>
            <a:pPr marL="285750" indent="-285750">
              <a:buFont typeface="Wingdings" charset="2"/>
              <a:buChar char="Ø"/>
            </a:pPr>
            <a:endParaRPr lang="en-GB" sz="2000" dirty="0"/>
          </a:p>
          <a:p>
            <a:pPr marL="285750" indent="-285750">
              <a:buFont typeface="Wingdings" charset="2"/>
              <a:buChar char="Ø"/>
            </a:pPr>
            <a:r>
              <a:rPr lang="en-GB" sz="2000" dirty="0" smtClean="0"/>
              <a:t>One method: Snowball approach:</a:t>
            </a:r>
          </a:p>
          <a:p>
            <a:pPr marL="800100" lvl="1" indent="-342900">
              <a:buFont typeface="Wingdings" charset="2"/>
              <a:buChar char="Ø"/>
            </a:pPr>
            <a:r>
              <a:rPr lang="en-GB" sz="2000" dirty="0" smtClean="0"/>
              <a:t>Break your research down into topic areas. </a:t>
            </a:r>
            <a:endParaRPr lang="en-GB" sz="2000" dirty="0"/>
          </a:p>
          <a:p>
            <a:pPr marL="742950" lvl="1" indent="-285750">
              <a:buFont typeface="Wingdings" charset="2"/>
              <a:buChar char="Ø"/>
            </a:pPr>
            <a:r>
              <a:rPr lang="en-GB" sz="2000" dirty="0" smtClean="0"/>
              <a:t>Research one topic in one peer-reviewed journal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GB" sz="2000" dirty="0" smtClean="0"/>
              <a:t>Use references to identify other papers in that journal or in similar journals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GB" sz="2000" dirty="0" smtClean="0"/>
              <a:t>Find the big names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GB" sz="2000" dirty="0" smtClean="0"/>
              <a:t>Look at ‘high use’ books in the library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GB" sz="2000" dirty="0" smtClean="0"/>
              <a:t>Talk to other people, attend conferences, use different media.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GB" sz="2000" dirty="0" smtClean="0"/>
              <a:t>Repeat for other relevant topics, to build up a picture.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7757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494"/>
          </a:xfrm>
        </p:spPr>
        <p:txBody>
          <a:bodyPr/>
          <a:lstStyle/>
          <a:p>
            <a:r>
              <a:rPr lang="en-GB" dirty="0" smtClean="0"/>
              <a:t>Finding the gap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48051" y="1417639"/>
            <a:ext cx="8038749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GB" sz="2200" dirty="0" smtClean="0"/>
              <a:t>Not usually immediately obvious.</a:t>
            </a:r>
          </a:p>
          <a:p>
            <a:pPr marL="457200" indent="-457200">
              <a:buFont typeface="Wingdings" charset="2"/>
              <a:buChar char="Ø"/>
            </a:pPr>
            <a:endParaRPr lang="en-GB" sz="2200" dirty="0" smtClean="0"/>
          </a:p>
          <a:p>
            <a:pPr marL="457200" indent="-457200">
              <a:buFont typeface="Wingdings" charset="2"/>
              <a:buChar char="Ø"/>
            </a:pPr>
            <a:r>
              <a:rPr lang="en-GB" sz="2200" dirty="0" smtClean="0"/>
              <a:t>May emerge gradually.</a:t>
            </a:r>
          </a:p>
          <a:p>
            <a:endParaRPr lang="en-GB" sz="2200" dirty="0"/>
          </a:p>
          <a:p>
            <a:pPr marL="457200" indent="-457200">
              <a:buFont typeface="Wingdings" charset="2"/>
              <a:buChar char="Ø"/>
            </a:pPr>
            <a:r>
              <a:rPr lang="en-GB" sz="2200" dirty="0" smtClean="0"/>
              <a:t>Consider a new approach or angle on a familiar area or topic.</a:t>
            </a:r>
          </a:p>
          <a:p>
            <a:endParaRPr lang="en-GB" sz="2200" dirty="0"/>
          </a:p>
          <a:p>
            <a:pPr marL="457200" indent="-457200">
              <a:buFont typeface="Wingdings" charset="2"/>
              <a:buChar char="Ø"/>
            </a:pPr>
            <a:r>
              <a:rPr lang="en-GB" sz="2200" dirty="0" smtClean="0"/>
              <a:t>Look at the recommendations for further research topics in papers, across multiple unrelated studies, to find repeated similarities. </a:t>
            </a:r>
          </a:p>
          <a:p>
            <a:pPr marL="457200" indent="-457200">
              <a:buFont typeface="Wingdings" charset="2"/>
              <a:buChar char="Ø"/>
            </a:pPr>
            <a:endParaRPr lang="en-GB" sz="2200" dirty="0"/>
          </a:p>
          <a:p>
            <a:pPr marL="457200" indent="-457200">
              <a:buFont typeface="Wingdings" charset="2"/>
              <a:buChar char="Ø"/>
            </a:pPr>
            <a:r>
              <a:rPr lang="en-GB" sz="2200" dirty="0" smtClean="0"/>
              <a:t>Once you think you have identified a gap in the literature, do a detailed search on that topic. 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70302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49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Formulating the research question(s)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192132"/>
            <a:ext cx="822959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GB" sz="2600" dirty="0" smtClean="0"/>
              <a:t>Decide exactly what it is you want to research.</a:t>
            </a:r>
          </a:p>
          <a:p>
            <a:pPr marL="285750" indent="-285750">
              <a:buFont typeface="Wingdings" charset="2"/>
              <a:buChar char="Ø"/>
            </a:pPr>
            <a:endParaRPr lang="en-GB" sz="2600" dirty="0"/>
          </a:p>
          <a:p>
            <a:pPr marL="285750" indent="-285750">
              <a:buFont typeface="Wingdings" charset="2"/>
              <a:buChar char="Ø"/>
            </a:pPr>
            <a:r>
              <a:rPr lang="en-GB" sz="2600" dirty="0" smtClean="0"/>
              <a:t>Gradually narrow down the topics. </a:t>
            </a:r>
          </a:p>
          <a:p>
            <a:pPr marL="285750" indent="-285750">
              <a:buFont typeface="Wingdings" charset="2"/>
              <a:buChar char="Ø"/>
            </a:pPr>
            <a:endParaRPr lang="en-GB" sz="2600" dirty="0"/>
          </a:p>
          <a:p>
            <a:pPr marL="285750" indent="-285750">
              <a:buFont typeface="Wingdings" charset="2"/>
              <a:buChar char="Ø"/>
            </a:pPr>
            <a:r>
              <a:rPr lang="en-GB" sz="2600" dirty="0" smtClean="0"/>
              <a:t>Identify your research aims.</a:t>
            </a:r>
          </a:p>
          <a:p>
            <a:pPr marL="285750" indent="-285750">
              <a:buFont typeface="Wingdings" charset="2"/>
              <a:buChar char="Ø"/>
            </a:pPr>
            <a:endParaRPr lang="en-GB" sz="2600" dirty="0"/>
          </a:p>
          <a:p>
            <a:pPr marL="285750" indent="-285750">
              <a:buFont typeface="Wingdings" charset="2"/>
              <a:buChar char="Ø"/>
            </a:pPr>
            <a:r>
              <a:rPr lang="en-GB" sz="2600" dirty="0" smtClean="0"/>
              <a:t>Use clear and accurate wording.</a:t>
            </a:r>
          </a:p>
          <a:p>
            <a:pPr marL="285750" indent="-285750">
              <a:buFont typeface="Wingdings" charset="2"/>
              <a:buChar char="Ø"/>
            </a:pPr>
            <a:endParaRPr lang="en-GB" sz="2600" dirty="0"/>
          </a:p>
          <a:p>
            <a:pPr marL="285750" indent="-285750">
              <a:buFont typeface="Wingdings" charset="2"/>
              <a:buChar char="Ø"/>
            </a:pPr>
            <a:r>
              <a:rPr lang="en-GB" sz="2600" dirty="0" smtClean="0"/>
              <a:t>Initial questions can be changed and improved later.</a:t>
            </a:r>
          </a:p>
          <a:p>
            <a:pPr marL="285750" indent="-285750">
              <a:buFont typeface="Wingdings" charset="2"/>
              <a:buChar char="Ø"/>
            </a:pPr>
            <a:endParaRPr lang="en-GB" sz="2600" dirty="0" smtClean="0"/>
          </a:p>
          <a:p>
            <a:pPr marL="285750" indent="-285750">
              <a:buFont typeface="Wingdings" charset="2"/>
              <a:buChar char="Ø"/>
            </a:pPr>
            <a:r>
              <a:rPr lang="en-GB" sz="2600" dirty="0" smtClean="0"/>
              <a:t>More than one question is acceptable. </a:t>
            </a:r>
          </a:p>
          <a:p>
            <a:pPr marL="285750" indent="-285750">
              <a:buFont typeface="Wingdings" charset="2"/>
              <a:buChar char="Ø"/>
            </a:pPr>
            <a:endParaRPr lang="en-GB" sz="2600" dirty="0"/>
          </a:p>
          <a:p>
            <a:pPr marL="285750" indent="-285750">
              <a:buFont typeface="Wingdings" charset="2"/>
              <a:buChar char="Ø"/>
            </a:pPr>
            <a:r>
              <a:rPr lang="en-GB" sz="2600" dirty="0" smtClean="0"/>
              <a:t>The question(s) should lead to your research. 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88781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360</TotalTime>
  <Words>1122</Words>
  <Application>Microsoft Office PowerPoint</Application>
  <PresentationFormat>On-screen Show (4:3)</PresentationFormat>
  <Paragraphs>187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Apple Casual</vt:lpstr>
      <vt:lpstr>Arial</vt:lpstr>
      <vt:lpstr>Bradley Hand Bold</vt:lpstr>
      <vt:lpstr>Calibri</vt:lpstr>
      <vt:lpstr>Copperplate Gothic Light</vt:lpstr>
      <vt:lpstr>Courier New</vt:lpstr>
      <vt:lpstr>Marker Felt</vt:lpstr>
      <vt:lpstr>Wingdings</vt:lpstr>
      <vt:lpstr>Black</vt:lpstr>
      <vt:lpstr>SOMETHING NEW UNDER THE SUN?   THE RESEARCH PROPOSAL </vt:lpstr>
      <vt:lpstr>PowerPoint Presentation</vt:lpstr>
      <vt:lpstr>PowerPoint Presentation</vt:lpstr>
      <vt:lpstr>Six questions to ask yourself, when planning a research proposal </vt:lpstr>
      <vt:lpstr>   Question 1: What do I want to research?   </vt:lpstr>
      <vt:lpstr>PowerPoint Presentation</vt:lpstr>
      <vt:lpstr>2. Where does my idea fit with current thinking, research, policy or practice? </vt:lpstr>
      <vt:lpstr>Finding the gap</vt:lpstr>
      <vt:lpstr>Formulating the research question(s) </vt:lpstr>
      <vt:lpstr>My research questions</vt:lpstr>
      <vt:lpstr>3. Why do I want to research this topic?</vt:lpstr>
      <vt:lpstr>4. How could I do the research? </vt:lpstr>
      <vt:lpstr>PowerPoint Presentation</vt:lpstr>
      <vt:lpstr>PowerPoint Presentation</vt:lpstr>
      <vt:lpstr>PowerPoint Presentation</vt:lpstr>
      <vt:lpstr>5 and 6 : The ‘so-what’ questions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SOMETHING NEW UNDER THE SUN?   THE RESEARCH PROPOSAL</dc:title>
  <dc:creator>Diana Murdoch</dc:creator>
  <cp:lastModifiedBy>hodgson</cp:lastModifiedBy>
  <cp:revision>34</cp:revision>
  <cp:lastPrinted>2019-03-27T16:30:02Z</cp:lastPrinted>
  <dcterms:created xsi:type="dcterms:W3CDTF">2019-03-27T12:08:52Z</dcterms:created>
  <dcterms:modified xsi:type="dcterms:W3CDTF">2019-04-05T11:17:04Z</dcterms:modified>
</cp:coreProperties>
</file>