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3" r:id="rId6"/>
    <p:sldId id="260" r:id="rId7"/>
    <p:sldId id="264" r:id="rId8"/>
    <p:sldId id="265"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67" d="100"/>
          <a:sy n="67" d="100"/>
        </p:scale>
        <p:origin x="-496" y="-1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F9D2D-4D0D-4F44-BB3A-DC20586D5B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9B53B847-2416-41CD-9911-D8DB83F202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1429776A-80EB-4B83-92D7-56D69F21C37D}"/>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5" name="Footer Placeholder 4">
            <a:extLst>
              <a:ext uri="{FF2B5EF4-FFF2-40B4-BE49-F238E27FC236}">
                <a16:creationId xmlns:a16="http://schemas.microsoft.com/office/drawing/2014/main" xmlns="" id="{02F4F394-09F8-45CB-9376-09CF6D599A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F79A13B0-BF99-4770-8A3D-B35E974B40D0}"/>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3730055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AB0842-AFB5-4A7B-9816-2FC878669B2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CEFE6D2F-B979-4024-94AE-4CD72FAB781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9C3CE220-D881-4170-BFF1-1DF4DC922D52}"/>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5" name="Footer Placeholder 4">
            <a:extLst>
              <a:ext uri="{FF2B5EF4-FFF2-40B4-BE49-F238E27FC236}">
                <a16:creationId xmlns:a16="http://schemas.microsoft.com/office/drawing/2014/main" xmlns="" id="{00AD0E2D-8541-4FE5-A7DD-3F0FAF5E33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AF1C24F-6B43-4C4A-8CB9-A2BFAE7947E0}"/>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2376707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2321471-1227-47C5-9936-083F077953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3C83FB5-B001-4B86-AC2D-8FAC3EA286F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C4CFC72-1317-4BD5-82B6-B197B65CC818}"/>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5" name="Footer Placeholder 4">
            <a:extLst>
              <a:ext uri="{FF2B5EF4-FFF2-40B4-BE49-F238E27FC236}">
                <a16:creationId xmlns:a16="http://schemas.microsoft.com/office/drawing/2014/main" xmlns="" id="{A8EE13BD-2A22-4681-919F-64A19DCB8C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A50DA32-2EC9-4D96-8DAC-7B39C4A6863F}"/>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372491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43FD29-9243-4AD3-B21A-45569DA5A4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BAC27298-B3A6-4C26-B145-00C2B0FB982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989BA005-851E-4A78-8190-01F80826C52E}"/>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5" name="Footer Placeholder 4">
            <a:extLst>
              <a:ext uri="{FF2B5EF4-FFF2-40B4-BE49-F238E27FC236}">
                <a16:creationId xmlns:a16="http://schemas.microsoft.com/office/drawing/2014/main" xmlns="" id="{CE222891-4D0C-487E-BF2E-DBAA8AA623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3896A06-C57C-4743-A15C-D802A2CC3EF2}"/>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2570471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0709BB-83F7-48BF-81B9-D526BB9030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699D549-256F-47E1-A044-B7237F6CD5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86BFE32F-1E57-453A-A3C9-E56D19DBA8CE}"/>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5" name="Footer Placeholder 4">
            <a:extLst>
              <a:ext uri="{FF2B5EF4-FFF2-40B4-BE49-F238E27FC236}">
                <a16:creationId xmlns:a16="http://schemas.microsoft.com/office/drawing/2014/main" xmlns="" id="{EF0AE342-E087-43F1-9769-1028185035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D245E7A-E721-4DB3-9328-EB289AA8D9F4}"/>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294335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513DC4-33B3-4127-8977-D309E0ABA3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6EC431CD-8BAE-49F1-A9CC-9B5FB47CA60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C9285D4B-60DA-439F-B3F9-0FA22C9AAE0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337BAAC2-CA5E-485C-9EE3-3914250CDBA3}"/>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6" name="Footer Placeholder 5">
            <a:extLst>
              <a:ext uri="{FF2B5EF4-FFF2-40B4-BE49-F238E27FC236}">
                <a16:creationId xmlns:a16="http://schemas.microsoft.com/office/drawing/2014/main" xmlns="" id="{8E5F51FE-E09A-421E-B73C-5DE558C20D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0F47B841-0FF6-4E1B-91EA-20A0DBF136E0}"/>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54983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2B4278-013F-44DE-93EB-6D6834D4395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B555F507-8022-4A2E-BFB5-A69F7DE04F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B296408-B092-4BE9-ACB1-1B41FC2D712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EE58A9CB-1B3E-492E-B3AA-7F2CF9854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2096C57-34F0-456D-9D2C-C2CFDAD83B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40020439-5C68-42B4-B1C2-F33DE61E3C8F}"/>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8" name="Footer Placeholder 7">
            <a:extLst>
              <a:ext uri="{FF2B5EF4-FFF2-40B4-BE49-F238E27FC236}">
                <a16:creationId xmlns:a16="http://schemas.microsoft.com/office/drawing/2014/main" xmlns="" id="{B5F1CDDC-2E0B-42C2-B869-109B85BC918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8F059596-4EEC-42F4-BD1E-28F1ABD2686D}"/>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2785515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55C4EC-1C8F-4EF0-B79A-49D6D8ACF5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3B524ABA-C493-442D-8F94-7456213DD44B}"/>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4" name="Footer Placeholder 3">
            <a:extLst>
              <a:ext uri="{FF2B5EF4-FFF2-40B4-BE49-F238E27FC236}">
                <a16:creationId xmlns:a16="http://schemas.microsoft.com/office/drawing/2014/main" xmlns="" id="{4457C4A8-1D5C-4662-AF99-F9F0675EAD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AD2DB9CD-FE1A-4676-BCC7-CD93A72AB57C}"/>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3578163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6014706-C67D-44D1-8438-389C83EC5D7E}"/>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3" name="Footer Placeholder 2">
            <a:extLst>
              <a:ext uri="{FF2B5EF4-FFF2-40B4-BE49-F238E27FC236}">
                <a16:creationId xmlns:a16="http://schemas.microsoft.com/office/drawing/2014/main" xmlns="" id="{9CF6CCA8-9FAE-4710-AEBF-CED339E5103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3A90D0D2-4AF5-44B4-B24D-F3CF2B733BF0}"/>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4142536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B47D9C-C048-4A60-A16E-19B63FC155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4FED393A-6426-4D25-8BEB-8C51CC1E4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F679F9D8-E680-4461-BDBF-E87053F3FB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E47ECAA-1D4B-4A30-807B-F5E717A97B60}"/>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6" name="Footer Placeholder 5">
            <a:extLst>
              <a:ext uri="{FF2B5EF4-FFF2-40B4-BE49-F238E27FC236}">
                <a16:creationId xmlns:a16="http://schemas.microsoft.com/office/drawing/2014/main" xmlns="" id="{2D97A263-0DC5-46FF-A13F-C6CCA2DE00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E2ED3907-F988-4739-9B7D-6241D00FBBE2}"/>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1231972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3113E1-F3E1-4505-95D6-C1496E1DA5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DC197BEB-7AAD-4B9C-A658-169CF46D3B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451AD39F-CB98-4325-B0B4-7AEF630982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248AD37-C065-48CB-93CD-519A82611296}"/>
              </a:ext>
            </a:extLst>
          </p:cNvPr>
          <p:cNvSpPr>
            <a:spLocks noGrp="1"/>
          </p:cNvSpPr>
          <p:nvPr>
            <p:ph type="dt" sz="half" idx="10"/>
          </p:nvPr>
        </p:nvSpPr>
        <p:spPr/>
        <p:txBody>
          <a:bodyPr/>
          <a:lstStyle/>
          <a:p>
            <a:fld id="{EFB99C87-828A-4B6F-9AA5-B69CFB076BA8}" type="datetimeFigureOut">
              <a:rPr lang="en-GB" smtClean="0"/>
              <a:t>27/03/19</a:t>
            </a:fld>
            <a:endParaRPr lang="en-GB"/>
          </a:p>
        </p:txBody>
      </p:sp>
      <p:sp>
        <p:nvSpPr>
          <p:cNvPr id="6" name="Footer Placeholder 5">
            <a:extLst>
              <a:ext uri="{FF2B5EF4-FFF2-40B4-BE49-F238E27FC236}">
                <a16:creationId xmlns:a16="http://schemas.microsoft.com/office/drawing/2014/main" xmlns="" id="{DAA51718-148F-4FBF-9222-5A57BB0007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D26457D4-D6E3-4F1E-B6F2-E3F13844B7E7}"/>
              </a:ext>
            </a:extLst>
          </p:cNvPr>
          <p:cNvSpPr>
            <a:spLocks noGrp="1"/>
          </p:cNvSpPr>
          <p:nvPr>
            <p:ph type="sldNum" sz="quarter" idx="12"/>
          </p:nvPr>
        </p:nvSpPr>
        <p:spPr/>
        <p:txBody>
          <a:bodyPr/>
          <a:lstStyle/>
          <a:p>
            <a:fld id="{8241DBEE-8867-47F3-B880-68FCA2EC97B7}" type="slidenum">
              <a:rPr lang="en-GB" smtClean="0"/>
              <a:t>‹#›</a:t>
            </a:fld>
            <a:endParaRPr lang="en-GB"/>
          </a:p>
        </p:txBody>
      </p:sp>
    </p:spTree>
    <p:extLst>
      <p:ext uri="{BB962C8B-B14F-4D97-AF65-F5344CB8AC3E}">
        <p14:creationId xmlns:p14="http://schemas.microsoft.com/office/powerpoint/2010/main" val="14086287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B1ABE6E-CB6C-467C-933B-DFB638957D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981F41ED-4518-4EE6-A901-B8336ECD7B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DEA0245-55E9-4F9B-A53E-1CA5074C8F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99C87-828A-4B6F-9AA5-B69CFB076BA8}" type="datetimeFigureOut">
              <a:rPr lang="en-GB" smtClean="0"/>
              <a:t>27/03/19</a:t>
            </a:fld>
            <a:endParaRPr lang="en-GB"/>
          </a:p>
        </p:txBody>
      </p:sp>
      <p:sp>
        <p:nvSpPr>
          <p:cNvPr id="5" name="Footer Placeholder 4">
            <a:extLst>
              <a:ext uri="{FF2B5EF4-FFF2-40B4-BE49-F238E27FC236}">
                <a16:creationId xmlns:a16="http://schemas.microsoft.com/office/drawing/2014/main" xmlns="" id="{B8FD4288-03B2-4517-B1CC-4CAC4C8DAB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03E22458-0895-4532-B6C3-308A22879C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41DBEE-8867-47F3-B880-68FCA2EC97B7}" type="slidenum">
              <a:rPr lang="en-GB" smtClean="0"/>
              <a:t>‹#›</a:t>
            </a:fld>
            <a:endParaRPr lang="en-GB"/>
          </a:p>
        </p:txBody>
      </p:sp>
    </p:spTree>
    <p:extLst>
      <p:ext uri="{BB962C8B-B14F-4D97-AF65-F5344CB8AC3E}">
        <p14:creationId xmlns:p14="http://schemas.microsoft.com/office/powerpoint/2010/main" val="686858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blog.seanbonner.com/2010/09/25/shelving-it-why-bookshelves-have-become-outdated-and-obsolete/" TargetMode="External"/><Relationship Id="rId4" Type="http://schemas.openxmlformats.org/officeDocument/2006/relationships/hyperlink" Target="mailto:sbeard1@stu.chi.ac.uk" TargetMode="External"/><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hyperlink" Target="http://commons.wikimedia.org/wiki/File:Austria_-_Melk_Abbey_Library_-_1922.jpg" TargetMode="External"/><Relationship Id="rId4" Type="http://schemas.openxmlformats.org/officeDocument/2006/relationships/image" Target="../media/image3.png"/><Relationship Id="rId5" Type="http://schemas.openxmlformats.org/officeDocument/2006/relationships/hyperlink" Target="http://www.pngall.com/tips-png" TargetMode="External"/><Relationship Id="rId6" Type="http://schemas.openxmlformats.org/officeDocument/2006/relationships/hyperlink" Target="https://creativecommons.org/licenses/by-nc/3.0/" TargetMode="External"/><Relationship Id="rId7"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hyperlink" Target="http://blog.seanbonner.com/2010/09/25/shelving-it-why-bookshelves-have-become-outdated-and-obsolete/" TargetMode="External"/><Relationship Id="rId4" Type="http://schemas.openxmlformats.org/officeDocument/2006/relationships/image" Target="../media/image5.jpg"/><Relationship Id="rId5" Type="http://schemas.openxmlformats.org/officeDocument/2006/relationships/hyperlink" Target="http://mysterious-kaddu.blogspot.com/2011/12/friendship-growth.html" TargetMode="External"/><Relationship Id="rId6" Type="http://schemas.openxmlformats.org/officeDocument/2006/relationships/hyperlink" Target="https://creativecommons.org/licenses/by-nc-sa/3.0/" TargetMode="External"/><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hyperlink" Target="http://blog.seanbonner.com/2010/09/25/shelving-it-why-bookshelves-have-become-outdated-and-obsolet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blog.seanbonner.com/2010/09/25/shelving-it-why-bookshelves-have-become-outdated-and-obsolete/" TargetMode="External"/><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hyperlink" Target="http://www.freefoto.com/preview/1351-06-3/Books--Shakespeare-and-Company-Bookstore--The-Latin-Quarter--Paris" TargetMode="External"/><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hyperlink" Target="http://www.freefoto.com/preview/1351-06-3/Books--Shakespeare-and-Company-Bookstore--The-Latin-Quarter--Paris" TargetMode="External"/><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hyperlink" Target="http://blog.seanbonner.com/2010/09/25/shelving-it-why-bookshelves-have-become-outdated-and-obsolet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 Id="rId3" Type="http://schemas.openxmlformats.org/officeDocument/2006/relationships/hyperlink" Target="http://commons.wikimedia.org/wiki/File:Chatham_sunrise.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7BEF70-96D8-4DA6-BB15-BE21BF686D9F}"/>
              </a:ext>
            </a:extLst>
          </p:cNvPr>
          <p:cNvSpPr>
            <a:spLocks noGrp="1"/>
          </p:cNvSpPr>
          <p:nvPr>
            <p:ph type="ctrTitle"/>
          </p:nvPr>
        </p:nvSpPr>
        <p:spPr>
          <a:xfrm>
            <a:off x="0" y="1122363"/>
            <a:ext cx="5334000" cy="1041717"/>
          </a:xfrm>
          <a:solidFill>
            <a:schemeClr val="bg1"/>
          </a:solidFill>
        </p:spPr>
        <p:txBody>
          <a:bodyPr/>
          <a:lstStyle/>
          <a:p>
            <a:pPr algn="l"/>
            <a:r>
              <a:rPr lang="en-GB" b="1" dirty="0"/>
              <a:t>  Starting a PhD</a:t>
            </a:r>
          </a:p>
        </p:txBody>
      </p:sp>
      <p:sp>
        <p:nvSpPr>
          <p:cNvPr id="3" name="Subtitle 2">
            <a:extLst>
              <a:ext uri="{FF2B5EF4-FFF2-40B4-BE49-F238E27FC236}">
                <a16:creationId xmlns:a16="http://schemas.microsoft.com/office/drawing/2014/main" xmlns="" id="{E7D8BB8C-9965-47A6-8DE5-B5A2F0042B4E}"/>
              </a:ext>
            </a:extLst>
          </p:cNvPr>
          <p:cNvSpPr>
            <a:spLocks noGrp="1"/>
          </p:cNvSpPr>
          <p:nvPr>
            <p:ph type="subTitle" idx="1"/>
          </p:nvPr>
        </p:nvSpPr>
        <p:spPr>
          <a:xfrm>
            <a:off x="8138160" y="4719638"/>
            <a:ext cx="3342640" cy="1655762"/>
          </a:xfrm>
          <a:solidFill>
            <a:schemeClr val="bg1"/>
          </a:solidFill>
        </p:spPr>
        <p:txBody>
          <a:bodyPr>
            <a:normAutofit fontScale="77500" lnSpcReduction="20000"/>
          </a:bodyPr>
          <a:lstStyle/>
          <a:p>
            <a:r>
              <a:rPr lang="en-GB" b="1" dirty="0"/>
              <a:t>Sarah Smith </a:t>
            </a:r>
          </a:p>
          <a:p>
            <a:r>
              <a:rPr lang="en-GB" dirty="0">
                <a:hlinkClick r:id="rId4"/>
              </a:rPr>
              <a:t>sbeard1@stu.chi.ac.uk</a:t>
            </a:r>
            <a:r>
              <a:rPr lang="en-GB" dirty="0"/>
              <a:t> </a:t>
            </a:r>
          </a:p>
          <a:p>
            <a:r>
              <a:rPr lang="en-GB" dirty="0"/>
              <a:t>University of Chichester</a:t>
            </a:r>
          </a:p>
          <a:p>
            <a:r>
              <a:rPr lang="en-GB" dirty="0"/>
              <a:t>University of Bristol</a:t>
            </a:r>
          </a:p>
          <a:p>
            <a:r>
              <a:rPr lang="en-GB" dirty="0"/>
              <a:t>@</a:t>
            </a:r>
            <a:r>
              <a:rPr lang="en-GB" dirty="0" err="1"/>
              <a:t>Sarah_E_Smith</a:t>
            </a:r>
            <a:r>
              <a:rPr lang="en-GB" dirty="0"/>
              <a:t>_</a:t>
            </a:r>
          </a:p>
        </p:txBody>
      </p:sp>
    </p:spTree>
    <p:extLst>
      <p:ext uri="{BB962C8B-B14F-4D97-AF65-F5344CB8AC3E}">
        <p14:creationId xmlns:p14="http://schemas.microsoft.com/office/powerpoint/2010/main" val="254502355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D56E73-36FB-4DFF-B5EE-9AFDF9261525}"/>
              </a:ext>
            </a:extLst>
          </p:cNvPr>
          <p:cNvSpPr>
            <a:spLocks noGrp="1"/>
          </p:cNvSpPr>
          <p:nvPr>
            <p:ph type="title"/>
          </p:nvPr>
        </p:nvSpPr>
        <p:spPr>
          <a:xfrm>
            <a:off x="0" y="172085"/>
            <a:ext cx="3769360" cy="843915"/>
          </a:xfrm>
          <a:solidFill>
            <a:schemeClr val="bg1"/>
          </a:solidFill>
        </p:spPr>
        <p:txBody>
          <a:bodyPr/>
          <a:lstStyle/>
          <a:p>
            <a:r>
              <a:rPr lang="en-GB" b="1" dirty="0"/>
              <a:t>Starting a PhD</a:t>
            </a:r>
          </a:p>
        </p:txBody>
      </p:sp>
      <p:sp>
        <p:nvSpPr>
          <p:cNvPr id="3" name="Content Placeholder 2">
            <a:extLst>
              <a:ext uri="{FF2B5EF4-FFF2-40B4-BE49-F238E27FC236}">
                <a16:creationId xmlns:a16="http://schemas.microsoft.com/office/drawing/2014/main" xmlns="" id="{932CFE3E-10D8-4988-8CEB-52EEC61179CD}"/>
              </a:ext>
            </a:extLst>
          </p:cNvPr>
          <p:cNvSpPr>
            <a:spLocks noGrp="1"/>
          </p:cNvSpPr>
          <p:nvPr>
            <p:ph idx="1"/>
          </p:nvPr>
        </p:nvSpPr>
        <p:spPr>
          <a:xfrm>
            <a:off x="4424680" y="1610361"/>
            <a:ext cx="3256280" cy="482599"/>
          </a:xfrm>
          <a:solidFill>
            <a:schemeClr val="bg1"/>
          </a:solidFill>
        </p:spPr>
        <p:txBody>
          <a:bodyPr/>
          <a:lstStyle/>
          <a:p>
            <a:r>
              <a:rPr lang="en-GB" dirty="0"/>
              <a:t>Research proposal</a:t>
            </a:r>
          </a:p>
        </p:txBody>
      </p:sp>
      <p:sp>
        <p:nvSpPr>
          <p:cNvPr id="4" name="TextBox 3">
            <a:extLst>
              <a:ext uri="{FF2B5EF4-FFF2-40B4-BE49-F238E27FC236}">
                <a16:creationId xmlns:a16="http://schemas.microsoft.com/office/drawing/2014/main" xmlns="" id="{93E1E4D4-BB92-47F3-8119-0275125B9D7F}"/>
              </a:ext>
            </a:extLst>
          </p:cNvPr>
          <p:cNvSpPr txBox="1"/>
          <p:nvPr/>
        </p:nvSpPr>
        <p:spPr>
          <a:xfrm>
            <a:off x="741680" y="5242560"/>
            <a:ext cx="3840480" cy="480131"/>
          </a:xfrm>
          <a:prstGeom prst="rect">
            <a:avLst/>
          </a:prstGeom>
          <a:solidFill>
            <a:schemeClr val="bg1"/>
          </a:solidFill>
        </p:spPr>
        <p:txBody>
          <a:bodyPr wrap="square" rtlCol="0">
            <a:spAutoFit/>
          </a:bodyPr>
          <a:lstStyle/>
          <a:p>
            <a:pPr marL="228600" lvl="0" indent="-228600">
              <a:lnSpc>
                <a:spcPct val="90000"/>
              </a:lnSpc>
              <a:spcBef>
                <a:spcPts val="1000"/>
              </a:spcBef>
              <a:buFont typeface="Arial" panose="020B0604020202020204" pitchFamily="34" charset="0"/>
              <a:buChar char="•"/>
            </a:pPr>
            <a:r>
              <a:rPr lang="en-GB" sz="2800">
                <a:solidFill>
                  <a:prstClr val="black"/>
                </a:solidFill>
              </a:rPr>
              <a:t>Tips for starting a PhD</a:t>
            </a:r>
            <a:endParaRPr lang="en-GB" sz="2800" dirty="0">
              <a:solidFill>
                <a:prstClr val="black"/>
              </a:solidFill>
            </a:endParaRPr>
          </a:p>
        </p:txBody>
      </p:sp>
      <p:pic>
        <p:nvPicPr>
          <p:cNvPr id="6" name="Picture 5">
            <a:extLst>
              <a:ext uri="{FF2B5EF4-FFF2-40B4-BE49-F238E27FC236}">
                <a16:creationId xmlns:a16="http://schemas.microsoft.com/office/drawing/2014/main" xmlns="" id="{4B30C5D1-9858-4DA7-833D-468CDE491586}"/>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4728854" y="4183794"/>
            <a:ext cx="3769360" cy="2501485"/>
          </a:xfrm>
          <a:prstGeom prst="rect">
            <a:avLst/>
          </a:prstGeom>
        </p:spPr>
      </p:pic>
      <p:sp>
        <p:nvSpPr>
          <p:cNvPr id="7" name="TextBox 6">
            <a:extLst>
              <a:ext uri="{FF2B5EF4-FFF2-40B4-BE49-F238E27FC236}">
                <a16:creationId xmlns:a16="http://schemas.microsoft.com/office/drawing/2014/main" xmlns="" id="{0A7826D1-B4BA-428E-BE77-21E4EE2261DA}"/>
              </a:ext>
            </a:extLst>
          </p:cNvPr>
          <p:cNvSpPr txBox="1"/>
          <p:nvPr/>
        </p:nvSpPr>
        <p:spPr>
          <a:xfrm>
            <a:off x="4728854" y="6870392"/>
            <a:ext cx="3769360" cy="230832"/>
          </a:xfrm>
          <a:prstGeom prst="rect">
            <a:avLst/>
          </a:prstGeom>
          <a:noFill/>
        </p:spPr>
        <p:txBody>
          <a:bodyPr wrap="square" rtlCol="0">
            <a:spAutoFit/>
          </a:bodyPr>
          <a:lstStyle/>
          <a:p>
            <a:r>
              <a:rPr lang="en-GB" sz="900">
                <a:hlinkClick r:id="rId5" tooltip="http://www.pngall.com/tips-png"/>
              </a:rPr>
              <a:t>This Photo</a:t>
            </a:r>
            <a:r>
              <a:rPr lang="en-GB" sz="900"/>
              <a:t> by Unknown Author is licensed under </a:t>
            </a:r>
            <a:r>
              <a:rPr lang="en-GB" sz="900">
                <a:hlinkClick r:id="rId6" tooltip="https://creativecommons.org/licenses/by-nc/3.0/"/>
              </a:rPr>
              <a:t>CC BY-NC</a:t>
            </a:r>
            <a:endParaRPr lang="en-GB" sz="900"/>
          </a:p>
        </p:txBody>
      </p:sp>
      <p:pic>
        <p:nvPicPr>
          <p:cNvPr id="8" name="Picture 7">
            <a:extLst>
              <a:ext uri="{FF2B5EF4-FFF2-40B4-BE49-F238E27FC236}">
                <a16:creationId xmlns:a16="http://schemas.microsoft.com/office/drawing/2014/main" xmlns="" id="{84407881-A49E-4CC1-91B6-F152174A3E4B}"/>
              </a:ext>
            </a:extLst>
          </p:cNvPr>
          <p:cNvPicPr>
            <a:picLocks noChangeAspect="1"/>
          </p:cNvPicPr>
          <p:nvPr/>
        </p:nvPicPr>
        <p:blipFill>
          <a:blip r:embed="rId7"/>
          <a:stretch>
            <a:fillRect/>
          </a:stretch>
        </p:blipFill>
        <p:spPr>
          <a:xfrm>
            <a:off x="8422642" y="881277"/>
            <a:ext cx="2495233" cy="3117404"/>
          </a:xfrm>
          <a:prstGeom prst="rect">
            <a:avLst/>
          </a:prstGeom>
        </p:spPr>
      </p:pic>
    </p:spTree>
    <p:extLst>
      <p:ext uri="{BB962C8B-B14F-4D97-AF65-F5344CB8AC3E}">
        <p14:creationId xmlns:p14="http://schemas.microsoft.com/office/powerpoint/2010/main" val="419029054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7BE774-8BB2-4215-AE5E-40181D92D0DF}"/>
              </a:ext>
            </a:extLst>
          </p:cNvPr>
          <p:cNvSpPr>
            <a:spLocks noGrp="1"/>
          </p:cNvSpPr>
          <p:nvPr>
            <p:ph type="title"/>
          </p:nvPr>
        </p:nvSpPr>
        <p:spPr>
          <a:xfrm>
            <a:off x="0" y="347644"/>
            <a:ext cx="4384040" cy="958065"/>
          </a:xfrm>
          <a:solidFill>
            <a:schemeClr val="bg1"/>
          </a:solidFill>
        </p:spPr>
        <p:txBody>
          <a:bodyPr/>
          <a:lstStyle/>
          <a:p>
            <a:r>
              <a:rPr lang="en-GB" dirty="0"/>
              <a:t>Research Proposal</a:t>
            </a:r>
          </a:p>
        </p:txBody>
      </p:sp>
      <p:pic>
        <p:nvPicPr>
          <p:cNvPr id="5" name="Content Placeholder 4">
            <a:extLst>
              <a:ext uri="{FF2B5EF4-FFF2-40B4-BE49-F238E27FC236}">
                <a16:creationId xmlns:a16="http://schemas.microsoft.com/office/drawing/2014/main" xmlns="" id="{F2E1F58F-940B-4896-8D5B-C6DE36C3288F}"/>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467325" y="2233703"/>
            <a:ext cx="3682330" cy="1432467"/>
          </a:xfrm>
        </p:spPr>
      </p:pic>
      <p:sp>
        <p:nvSpPr>
          <p:cNvPr id="6" name="TextBox 5">
            <a:extLst>
              <a:ext uri="{FF2B5EF4-FFF2-40B4-BE49-F238E27FC236}">
                <a16:creationId xmlns:a16="http://schemas.microsoft.com/office/drawing/2014/main" xmlns="" id="{FF5AB436-5D91-442C-93D5-849BCADFC170}"/>
              </a:ext>
            </a:extLst>
          </p:cNvPr>
          <p:cNvSpPr txBox="1"/>
          <p:nvPr/>
        </p:nvSpPr>
        <p:spPr>
          <a:xfrm>
            <a:off x="467325" y="2233703"/>
            <a:ext cx="8667750" cy="230832"/>
          </a:xfrm>
          <a:prstGeom prst="rect">
            <a:avLst/>
          </a:prstGeom>
          <a:noFill/>
        </p:spPr>
        <p:txBody>
          <a:bodyPr wrap="square" rtlCol="0">
            <a:spAutoFit/>
          </a:bodyPr>
          <a:lstStyle/>
          <a:p>
            <a:r>
              <a:rPr lang="en-GB" sz="900" dirty="0">
                <a:hlinkClick r:id="rId5" tooltip="http://mysterious-kaddu.blogspot.com/2011/12/friendship-growth.html"/>
              </a:rPr>
              <a:t>This Photo</a:t>
            </a:r>
            <a:r>
              <a:rPr lang="en-GB" sz="900" dirty="0"/>
              <a:t> by Unknown Author is licensed under </a:t>
            </a:r>
            <a:r>
              <a:rPr lang="en-GB" sz="900" dirty="0">
                <a:hlinkClick r:id="rId6" tooltip="https://creativecommons.org/licenses/by-nc-sa/3.0/"/>
              </a:rPr>
              <a:t>CC BY-SA-NC</a:t>
            </a:r>
            <a:endParaRPr lang="en-GB" sz="900" dirty="0"/>
          </a:p>
        </p:txBody>
      </p:sp>
      <p:sp>
        <p:nvSpPr>
          <p:cNvPr id="7" name="TextBox 6">
            <a:extLst>
              <a:ext uri="{FF2B5EF4-FFF2-40B4-BE49-F238E27FC236}">
                <a16:creationId xmlns:a16="http://schemas.microsoft.com/office/drawing/2014/main" xmlns="" id="{D5865B3D-2A88-41DB-B362-C78DCC99D41E}"/>
              </a:ext>
            </a:extLst>
          </p:cNvPr>
          <p:cNvSpPr txBox="1"/>
          <p:nvPr/>
        </p:nvSpPr>
        <p:spPr>
          <a:xfrm>
            <a:off x="4384040" y="1993522"/>
            <a:ext cx="7340635" cy="1106970"/>
          </a:xfrm>
          <a:prstGeom prst="rect">
            <a:avLst/>
          </a:prstGeom>
          <a:solidFill>
            <a:schemeClr val="bg1"/>
          </a:solidFill>
        </p:spPr>
        <p:txBody>
          <a:bodyPr wrap="square" rtlCol="0">
            <a:spAutoFit/>
          </a:bodyPr>
          <a:lstStyle/>
          <a:p>
            <a:pPr marL="228600" lvl="0" indent="-228600">
              <a:lnSpc>
                <a:spcPct val="90000"/>
              </a:lnSpc>
              <a:spcBef>
                <a:spcPts val="1000"/>
              </a:spcBef>
              <a:buFont typeface="Arial" panose="020B0604020202020204" pitchFamily="34" charset="0"/>
              <a:buChar char="•"/>
            </a:pPr>
            <a:r>
              <a:rPr lang="en-GB" sz="2800" dirty="0">
                <a:solidFill>
                  <a:prstClr val="black"/>
                </a:solidFill>
              </a:rPr>
              <a:t>Title from Form 1:</a:t>
            </a:r>
          </a:p>
          <a:p>
            <a:pPr lvl="0" algn="ctr">
              <a:lnSpc>
                <a:spcPct val="90000"/>
              </a:lnSpc>
              <a:spcBef>
                <a:spcPts val="1000"/>
              </a:spcBef>
            </a:pPr>
            <a:r>
              <a:rPr lang="en-GB" dirty="0"/>
              <a:t>An investigation into the impact of faith based identity on a school’s educational outcomes</a:t>
            </a:r>
            <a:endParaRPr lang="en-GB" sz="2800" dirty="0">
              <a:solidFill>
                <a:prstClr val="black"/>
              </a:solidFill>
            </a:endParaRPr>
          </a:p>
        </p:txBody>
      </p:sp>
      <p:sp>
        <p:nvSpPr>
          <p:cNvPr id="8" name="TextBox 7">
            <a:extLst>
              <a:ext uri="{FF2B5EF4-FFF2-40B4-BE49-F238E27FC236}">
                <a16:creationId xmlns:a16="http://schemas.microsoft.com/office/drawing/2014/main" xmlns="" id="{E4A4999C-EB91-43D3-B7FC-D2AC73A189C8}"/>
              </a:ext>
            </a:extLst>
          </p:cNvPr>
          <p:cNvSpPr txBox="1"/>
          <p:nvPr/>
        </p:nvSpPr>
        <p:spPr>
          <a:xfrm>
            <a:off x="995680" y="4744720"/>
            <a:ext cx="10078720" cy="857671"/>
          </a:xfrm>
          <a:prstGeom prst="rect">
            <a:avLst/>
          </a:prstGeom>
          <a:solidFill>
            <a:schemeClr val="bg1"/>
          </a:solidFill>
        </p:spPr>
        <p:txBody>
          <a:bodyPr wrap="square" rtlCol="0">
            <a:spAutoFit/>
          </a:bodyPr>
          <a:lstStyle/>
          <a:p>
            <a:pPr marL="228600" lvl="0" indent="-228600">
              <a:lnSpc>
                <a:spcPct val="90000"/>
              </a:lnSpc>
              <a:spcBef>
                <a:spcPts val="1000"/>
              </a:spcBef>
              <a:buFont typeface="Arial" panose="020B0604020202020204" pitchFamily="34" charset="0"/>
              <a:buChar char="•"/>
            </a:pPr>
            <a:r>
              <a:rPr lang="en-GB" sz="2800" dirty="0">
                <a:solidFill>
                  <a:prstClr val="black"/>
                </a:solidFill>
              </a:rPr>
              <a:t>Title now:</a:t>
            </a:r>
          </a:p>
          <a:p>
            <a:pPr lvl="0" algn="ctr">
              <a:lnSpc>
                <a:spcPct val="90000"/>
              </a:lnSpc>
              <a:spcBef>
                <a:spcPts val="1000"/>
              </a:spcBef>
            </a:pPr>
            <a:r>
              <a:rPr lang="en-GB" dirty="0">
                <a:solidFill>
                  <a:prstClr val="black"/>
                </a:solidFill>
              </a:rPr>
              <a:t>An investigation into the implicit and explicit religious identity of state-funded schools</a:t>
            </a:r>
          </a:p>
        </p:txBody>
      </p:sp>
    </p:spTree>
    <p:extLst>
      <p:ext uri="{BB962C8B-B14F-4D97-AF65-F5344CB8AC3E}">
        <p14:creationId xmlns:p14="http://schemas.microsoft.com/office/powerpoint/2010/main" val="70412298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A7B54B-A6EE-460C-B984-5F7A8A0CE9DB}"/>
              </a:ext>
            </a:extLst>
          </p:cNvPr>
          <p:cNvSpPr>
            <a:spLocks noGrp="1"/>
          </p:cNvSpPr>
          <p:nvPr>
            <p:ph type="title"/>
          </p:nvPr>
        </p:nvSpPr>
        <p:spPr>
          <a:xfrm>
            <a:off x="0" y="415925"/>
            <a:ext cx="6420898" cy="915035"/>
          </a:xfrm>
          <a:solidFill>
            <a:schemeClr val="bg1"/>
          </a:solidFill>
        </p:spPr>
        <p:txBody>
          <a:bodyPr>
            <a:normAutofit fontScale="90000"/>
          </a:bodyPr>
          <a:lstStyle/>
          <a:p>
            <a:r>
              <a:rPr lang="en-GB" dirty="0"/>
              <a:t>Research Proposal: What is it?</a:t>
            </a:r>
          </a:p>
        </p:txBody>
      </p:sp>
      <p:sp>
        <p:nvSpPr>
          <p:cNvPr id="3" name="Content Placeholder 2">
            <a:extLst>
              <a:ext uri="{FF2B5EF4-FFF2-40B4-BE49-F238E27FC236}">
                <a16:creationId xmlns:a16="http://schemas.microsoft.com/office/drawing/2014/main" xmlns="" id="{3995F096-F89F-40A8-9749-FF6F7C3142C4}"/>
              </a:ext>
            </a:extLst>
          </p:cNvPr>
          <p:cNvSpPr>
            <a:spLocks noGrp="1"/>
          </p:cNvSpPr>
          <p:nvPr>
            <p:ph idx="1"/>
          </p:nvPr>
        </p:nvSpPr>
        <p:spPr>
          <a:xfrm>
            <a:off x="838200" y="2750186"/>
            <a:ext cx="10515600" cy="2374474"/>
          </a:xfrm>
          <a:solidFill>
            <a:schemeClr val="bg1"/>
          </a:solidFill>
        </p:spPr>
        <p:txBody>
          <a:bodyPr>
            <a:normAutofit lnSpcReduction="10000"/>
          </a:bodyPr>
          <a:lstStyle/>
          <a:p>
            <a:pPr marL="0" indent="0" algn="ctr">
              <a:buNone/>
            </a:pPr>
            <a:r>
              <a:rPr lang="en-GB" b="1" dirty="0"/>
              <a:t>Proposed plan of work</a:t>
            </a:r>
            <a:r>
              <a:rPr lang="en-GB" dirty="0"/>
              <a:t>, </a:t>
            </a:r>
            <a:r>
              <a:rPr lang="en-GB" b="1" dirty="0"/>
              <a:t>including its relationship to previous work, with references.  Please set out your research to date with key references, how the stated aims will be achieved, the methodology, and the expected outcomes.   Please do not exceed 750 words, excluding any lists of references.</a:t>
            </a:r>
          </a:p>
          <a:p>
            <a:pPr marL="0" indent="0">
              <a:buNone/>
            </a:pPr>
            <a:r>
              <a:rPr lang="en-GB" i="1" dirty="0"/>
              <a:t>University of Chichester Form 1, 2013/14</a:t>
            </a:r>
          </a:p>
        </p:txBody>
      </p:sp>
    </p:spTree>
    <p:extLst>
      <p:ext uri="{BB962C8B-B14F-4D97-AF65-F5344CB8AC3E}">
        <p14:creationId xmlns:p14="http://schemas.microsoft.com/office/powerpoint/2010/main" val="160057689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88A1C3-C205-4A8B-B60D-0A1E5804163D}"/>
              </a:ext>
            </a:extLst>
          </p:cNvPr>
          <p:cNvSpPr>
            <a:spLocks noGrp="1"/>
          </p:cNvSpPr>
          <p:nvPr>
            <p:ph type="title"/>
          </p:nvPr>
        </p:nvSpPr>
        <p:spPr>
          <a:xfrm>
            <a:off x="0" y="338622"/>
            <a:ext cx="4330148" cy="814318"/>
          </a:xfrm>
          <a:solidFill>
            <a:schemeClr val="bg1"/>
          </a:solidFill>
        </p:spPr>
        <p:txBody>
          <a:bodyPr/>
          <a:lstStyle/>
          <a:p>
            <a:r>
              <a:rPr lang="en-GB" dirty="0"/>
              <a:t>Title and Aims</a:t>
            </a:r>
          </a:p>
        </p:txBody>
      </p:sp>
      <p:pic>
        <p:nvPicPr>
          <p:cNvPr id="4" name="Picture 3">
            <a:extLst>
              <a:ext uri="{FF2B5EF4-FFF2-40B4-BE49-F238E27FC236}">
                <a16:creationId xmlns:a16="http://schemas.microsoft.com/office/drawing/2014/main" xmlns="" id="{BFA4DAD0-DF28-44AB-A179-6C4854B4019B}"/>
              </a:ext>
            </a:extLst>
          </p:cNvPr>
          <p:cNvPicPr>
            <a:picLocks noChangeAspect="1"/>
          </p:cNvPicPr>
          <p:nvPr/>
        </p:nvPicPr>
        <p:blipFill>
          <a:blip r:embed="rId4"/>
          <a:stretch>
            <a:fillRect/>
          </a:stretch>
        </p:blipFill>
        <p:spPr>
          <a:xfrm>
            <a:off x="1787697" y="1355596"/>
            <a:ext cx="8616605" cy="4146807"/>
          </a:xfrm>
          <a:prstGeom prst="rect">
            <a:avLst/>
          </a:prstGeom>
        </p:spPr>
      </p:pic>
      <p:pic>
        <p:nvPicPr>
          <p:cNvPr id="5" name="Picture 4">
            <a:extLst>
              <a:ext uri="{FF2B5EF4-FFF2-40B4-BE49-F238E27FC236}">
                <a16:creationId xmlns:a16="http://schemas.microsoft.com/office/drawing/2014/main" xmlns="" id="{8C9055A5-A845-42D9-BA27-A5B1F1B11207}"/>
              </a:ext>
            </a:extLst>
          </p:cNvPr>
          <p:cNvPicPr>
            <a:picLocks noChangeAspect="1"/>
          </p:cNvPicPr>
          <p:nvPr/>
        </p:nvPicPr>
        <p:blipFill>
          <a:blip r:embed="rId5"/>
          <a:stretch>
            <a:fillRect/>
          </a:stretch>
        </p:blipFill>
        <p:spPr>
          <a:xfrm>
            <a:off x="1921565" y="5705059"/>
            <a:ext cx="8482737" cy="809625"/>
          </a:xfrm>
          <a:prstGeom prst="rect">
            <a:avLst/>
          </a:prstGeom>
        </p:spPr>
      </p:pic>
    </p:spTree>
    <p:extLst>
      <p:ext uri="{BB962C8B-B14F-4D97-AF65-F5344CB8AC3E}">
        <p14:creationId xmlns:p14="http://schemas.microsoft.com/office/powerpoint/2010/main" val="14198859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88A1C3-C205-4A8B-B60D-0A1E5804163D}"/>
              </a:ext>
            </a:extLst>
          </p:cNvPr>
          <p:cNvSpPr>
            <a:spLocks noGrp="1"/>
          </p:cNvSpPr>
          <p:nvPr>
            <p:ph type="title"/>
          </p:nvPr>
        </p:nvSpPr>
        <p:spPr>
          <a:xfrm>
            <a:off x="0" y="338621"/>
            <a:ext cx="4330148" cy="1325563"/>
          </a:xfrm>
          <a:solidFill>
            <a:schemeClr val="bg1"/>
          </a:solidFill>
        </p:spPr>
        <p:txBody>
          <a:bodyPr/>
          <a:lstStyle/>
          <a:p>
            <a:r>
              <a:rPr lang="en-GB" dirty="0"/>
              <a:t>Literature Review</a:t>
            </a:r>
          </a:p>
        </p:txBody>
      </p:sp>
      <p:pic>
        <p:nvPicPr>
          <p:cNvPr id="4" name="Picture 3">
            <a:extLst>
              <a:ext uri="{FF2B5EF4-FFF2-40B4-BE49-F238E27FC236}">
                <a16:creationId xmlns:a16="http://schemas.microsoft.com/office/drawing/2014/main" xmlns="" id="{AA2351F1-4E20-4BAE-9184-3E8E95E78CC2}"/>
              </a:ext>
            </a:extLst>
          </p:cNvPr>
          <p:cNvPicPr>
            <a:picLocks noChangeAspect="1"/>
          </p:cNvPicPr>
          <p:nvPr/>
        </p:nvPicPr>
        <p:blipFill>
          <a:blip r:embed="rId4"/>
          <a:stretch>
            <a:fillRect/>
          </a:stretch>
        </p:blipFill>
        <p:spPr>
          <a:xfrm>
            <a:off x="5408129" y="338621"/>
            <a:ext cx="5695950" cy="6362700"/>
          </a:xfrm>
          <a:prstGeom prst="rect">
            <a:avLst/>
          </a:prstGeom>
        </p:spPr>
      </p:pic>
      <p:sp>
        <p:nvSpPr>
          <p:cNvPr id="6" name="Content Placeholder 5">
            <a:extLst>
              <a:ext uri="{FF2B5EF4-FFF2-40B4-BE49-F238E27FC236}">
                <a16:creationId xmlns:a16="http://schemas.microsoft.com/office/drawing/2014/main" xmlns="" id="{B1C9E5C5-7A38-4BBD-BE41-7EBA5C671520}"/>
              </a:ext>
            </a:extLst>
          </p:cNvPr>
          <p:cNvSpPr>
            <a:spLocks noGrp="1"/>
          </p:cNvSpPr>
          <p:nvPr>
            <p:ph idx="1"/>
          </p:nvPr>
        </p:nvSpPr>
        <p:spPr>
          <a:xfrm>
            <a:off x="278296" y="2252870"/>
            <a:ext cx="4704521" cy="3924092"/>
          </a:xfrm>
          <a:solidFill>
            <a:schemeClr val="bg1"/>
          </a:solidFill>
        </p:spPr>
        <p:txBody>
          <a:bodyPr/>
          <a:lstStyle/>
          <a:p>
            <a:r>
              <a:rPr lang="en-GB" dirty="0"/>
              <a:t>Key element</a:t>
            </a:r>
          </a:p>
          <a:p>
            <a:r>
              <a:rPr lang="en-GB" dirty="0"/>
              <a:t>Challenging in a limited word count</a:t>
            </a:r>
          </a:p>
          <a:p>
            <a:r>
              <a:rPr lang="en-GB" dirty="0"/>
              <a:t>How does the literature relate to your questions/aims?</a:t>
            </a:r>
          </a:p>
          <a:p>
            <a:r>
              <a:rPr lang="en-GB" dirty="0"/>
              <a:t>Where does your project fit?</a:t>
            </a:r>
          </a:p>
          <a:p>
            <a:r>
              <a:rPr lang="en-GB" dirty="0"/>
              <a:t>Hypothesis</a:t>
            </a:r>
          </a:p>
        </p:txBody>
      </p:sp>
    </p:spTree>
    <p:extLst>
      <p:ext uri="{BB962C8B-B14F-4D97-AF65-F5344CB8AC3E}">
        <p14:creationId xmlns:p14="http://schemas.microsoft.com/office/powerpoint/2010/main" val="389841480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FC5EC3-BA79-4295-88D2-A2EFD7BF12D9}"/>
              </a:ext>
            </a:extLst>
          </p:cNvPr>
          <p:cNvSpPr>
            <a:spLocks noGrp="1"/>
          </p:cNvSpPr>
          <p:nvPr>
            <p:ph type="title"/>
          </p:nvPr>
        </p:nvSpPr>
        <p:spPr>
          <a:xfrm>
            <a:off x="0" y="298864"/>
            <a:ext cx="3379304" cy="973345"/>
          </a:xfrm>
          <a:solidFill>
            <a:schemeClr val="bg1"/>
          </a:solidFill>
        </p:spPr>
        <p:txBody>
          <a:bodyPr/>
          <a:lstStyle/>
          <a:p>
            <a:r>
              <a:rPr lang="en-GB" dirty="0"/>
              <a:t>Methodology</a:t>
            </a:r>
          </a:p>
        </p:txBody>
      </p:sp>
      <p:pic>
        <p:nvPicPr>
          <p:cNvPr id="4" name="Picture 3">
            <a:extLst>
              <a:ext uri="{FF2B5EF4-FFF2-40B4-BE49-F238E27FC236}">
                <a16:creationId xmlns:a16="http://schemas.microsoft.com/office/drawing/2014/main" xmlns="" id="{B3832207-D11E-4890-8397-33FF9F0426A2}"/>
              </a:ext>
            </a:extLst>
          </p:cNvPr>
          <p:cNvPicPr>
            <a:picLocks noChangeAspect="1"/>
          </p:cNvPicPr>
          <p:nvPr/>
        </p:nvPicPr>
        <p:blipFill>
          <a:blip r:embed="rId4"/>
          <a:stretch>
            <a:fillRect/>
          </a:stretch>
        </p:blipFill>
        <p:spPr>
          <a:xfrm>
            <a:off x="1979038" y="1553817"/>
            <a:ext cx="8233924" cy="4806536"/>
          </a:xfrm>
          <a:prstGeom prst="rect">
            <a:avLst/>
          </a:prstGeom>
        </p:spPr>
      </p:pic>
    </p:spTree>
    <p:extLst>
      <p:ext uri="{BB962C8B-B14F-4D97-AF65-F5344CB8AC3E}">
        <p14:creationId xmlns:p14="http://schemas.microsoft.com/office/powerpoint/2010/main" val="378040766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A6E54C-5795-4E0B-BB62-2A4051D6A4EA}"/>
              </a:ext>
            </a:extLst>
          </p:cNvPr>
          <p:cNvSpPr>
            <a:spLocks noGrp="1"/>
          </p:cNvSpPr>
          <p:nvPr>
            <p:ph type="title"/>
          </p:nvPr>
        </p:nvSpPr>
        <p:spPr>
          <a:xfrm>
            <a:off x="0" y="325369"/>
            <a:ext cx="3322983" cy="1325563"/>
          </a:xfrm>
          <a:solidFill>
            <a:schemeClr val="bg1"/>
          </a:solidFill>
        </p:spPr>
        <p:txBody>
          <a:bodyPr/>
          <a:lstStyle/>
          <a:p>
            <a:r>
              <a:rPr lang="en-GB" dirty="0"/>
              <a:t>Other things</a:t>
            </a:r>
          </a:p>
        </p:txBody>
      </p:sp>
      <p:sp>
        <p:nvSpPr>
          <p:cNvPr id="3" name="Content Placeholder 2">
            <a:extLst>
              <a:ext uri="{FF2B5EF4-FFF2-40B4-BE49-F238E27FC236}">
                <a16:creationId xmlns:a16="http://schemas.microsoft.com/office/drawing/2014/main" xmlns="" id="{B1EBDE2C-5B6D-4A79-A84D-8192E07F6076}"/>
              </a:ext>
            </a:extLst>
          </p:cNvPr>
          <p:cNvSpPr>
            <a:spLocks noGrp="1"/>
          </p:cNvSpPr>
          <p:nvPr>
            <p:ph idx="1"/>
          </p:nvPr>
        </p:nvSpPr>
        <p:spPr>
          <a:xfrm>
            <a:off x="4434508" y="2607504"/>
            <a:ext cx="3322983" cy="1023592"/>
          </a:xfrm>
          <a:solidFill>
            <a:schemeClr val="bg1"/>
          </a:solidFill>
        </p:spPr>
        <p:txBody>
          <a:bodyPr/>
          <a:lstStyle/>
          <a:p>
            <a:r>
              <a:rPr lang="en-GB" dirty="0"/>
              <a:t>Ethical approval</a:t>
            </a:r>
          </a:p>
          <a:p>
            <a:r>
              <a:rPr lang="en-GB" dirty="0"/>
              <a:t>Timeline of events</a:t>
            </a:r>
          </a:p>
        </p:txBody>
      </p:sp>
    </p:spTree>
    <p:extLst>
      <p:ext uri="{BB962C8B-B14F-4D97-AF65-F5344CB8AC3E}">
        <p14:creationId xmlns:p14="http://schemas.microsoft.com/office/powerpoint/2010/main" val="146973998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16000" b="-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72CFD0-32A6-40A4-8E1A-3ED432DDFB48}"/>
              </a:ext>
            </a:extLst>
          </p:cNvPr>
          <p:cNvSpPr>
            <a:spLocks noGrp="1"/>
          </p:cNvSpPr>
          <p:nvPr>
            <p:ph type="title"/>
          </p:nvPr>
        </p:nvSpPr>
        <p:spPr>
          <a:xfrm>
            <a:off x="0" y="405765"/>
            <a:ext cx="5303520" cy="945515"/>
          </a:xfrm>
          <a:solidFill>
            <a:schemeClr val="bg1"/>
          </a:solidFill>
        </p:spPr>
        <p:txBody>
          <a:bodyPr/>
          <a:lstStyle/>
          <a:p>
            <a:r>
              <a:rPr lang="en-GB" dirty="0"/>
              <a:t>Tips for Starting a PhD</a:t>
            </a:r>
          </a:p>
        </p:txBody>
      </p:sp>
      <p:sp>
        <p:nvSpPr>
          <p:cNvPr id="3" name="Content Placeholder 2">
            <a:extLst>
              <a:ext uri="{FF2B5EF4-FFF2-40B4-BE49-F238E27FC236}">
                <a16:creationId xmlns:a16="http://schemas.microsoft.com/office/drawing/2014/main" xmlns="" id="{E90F5849-BFAD-4194-970A-1259F1CA6DA0}"/>
              </a:ext>
            </a:extLst>
          </p:cNvPr>
          <p:cNvSpPr>
            <a:spLocks noGrp="1"/>
          </p:cNvSpPr>
          <p:nvPr>
            <p:ph idx="1"/>
          </p:nvPr>
        </p:nvSpPr>
        <p:spPr>
          <a:xfrm>
            <a:off x="2110740" y="2285999"/>
            <a:ext cx="7970520" cy="3088641"/>
          </a:xfrm>
          <a:solidFill>
            <a:schemeClr val="bg1"/>
          </a:solidFill>
        </p:spPr>
        <p:txBody>
          <a:bodyPr/>
          <a:lstStyle/>
          <a:p>
            <a:pPr marL="514350" indent="-514350">
              <a:buAutoNum type="arabicPeriod"/>
            </a:pPr>
            <a:r>
              <a:rPr lang="en-GB" dirty="0"/>
              <a:t>Read the handbook and plan ahead</a:t>
            </a:r>
          </a:p>
          <a:p>
            <a:pPr marL="514350" indent="-514350">
              <a:buAutoNum type="arabicPeriod"/>
            </a:pPr>
            <a:r>
              <a:rPr lang="en-GB" dirty="0"/>
              <a:t>Take advantage of opportunities offered to you</a:t>
            </a:r>
          </a:p>
          <a:p>
            <a:pPr marL="514350" indent="-514350">
              <a:buAutoNum type="arabicPeriod"/>
            </a:pPr>
            <a:r>
              <a:rPr lang="en-GB" dirty="0"/>
              <a:t>Take care of yourself</a:t>
            </a:r>
          </a:p>
          <a:p>
            <a:pPr marL="514350" indent="-514350">
              <a:buAutoNum type="arabicPeriod"/>
            </a:pPr>
            <a:r>
              <a:rPr lang="en-GB" dirty="0"/>
              <a:t>Maintain and build support networks</a:t>
            </a:r>
          </a:p>
          <a:p>
            <a:pPr marL="514350" indent="-514350">
              <a:buAutoNum type="arabicPeriod"/>
            </a:pPr>
            <a:r>
              <a:rPr lang="en-GB" dirty="0"/>
              <a:t>Things may not go according to (the original) plan</a:t>
            </a:r>
          </a:p>
          <a:p>
            <a:pPr marL="514350" indent="-514350">
              <a:buAutoNum type="arabicPeriod"/>
            </a:pPr>
            <a:r>
              <a:rPr lang="en-GB" dirty="0"/>
              <a:t>Enjoy it!</a:t>
            </a:r>
          </a:p>
        </p:txBody>
      </p:sp>
    </p:spTree>
    <p:extLst>
      <p:ext uri="{BB962C8B-B14F-4D97-AF65-F5344CB8AC3E}">
        <p14:creationId xmlns:p14="http://schemas.microsoft.com/office/powerpoint/2010/main" val="423878915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242</Words>
  <Application>Microsoft Macintosh PowerPoint</Application>
  <PresentationFormat>Custom</PresentationFormat>
  <Paragraphs>37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Starting a PhD</vt:lpstr>
      <vt:lpstr>Starting a PhD</vt:lpstr>
      <vt:lpstr>Research Proposal</vt:lpstr>
      <vt:lpstr>Research Proposal: What is it?</vt:lpstr>
      <vt:lpstr>Title and Aims</vt:lpstr>
      <vt:lpstr>Literature Review</vt:lpstr>
      <vt:lpstr>Methodology</vt:lpstr>
      <vt:lpstr>Other things</vt:lpstr>
      <vt:lpstr>Tips for Starting a PhD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Starting a PhD</dc:title>
  <dc:creator>Sarah Beard</dc:creator>
  <cp:lastModifiedBy>Diana Murdoch</cp:lastModifiedBy>
  <cp:revision>17</cp:revision>
  <dcterms:created xsi:type="dcterms:W3CDTF">2019-02-12T21:08:39Z</dcterms:created>
  <dcterms:modified xsi:type="dcterms:W3CDTF">2019-03-27T08:23:26Z</dcterms:modified>
</cp:coreProperties>
</file>